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1243" r:id="rId2"/>
    <p:sldId id="381" r:id="rId3"/>
    <p:sldId id="837" r:id="rId4"/>
    <p:sldId id="838" r:id="rId5"/>
    <p:sldId id="839" r:id="rId6"/>
    <p:sldId id="385" r:id="rId7"/>
    <p:sldId id="1192" r:id="rId8"/>
    <p:sldId id="1193" r:id="rId9"/>
    <p:sldId id="1194" r:id="rId10"/>
    <p:sldId id="386" r:id="rId11"/>
    <p:sldId id="1191" r:id="rId12"/>
    <p:sldId id="387" r:id="rId13"/>
    <p:sldId id="840" r:id="rId14"/>
    <p:sldId id="1195" r:id="rId15"/>
    <p:sldId id="841" r:id="rId16"/>
    <p:sldId id="842" r:id="rId17"/>
    <p:sldId id="843" r:id="rId18"/>
    <p:sldId id="392" r:id="rId19"/>
    <p:sldId id="393" r:id="rId20"/>
    <p:sldId id="844" r:id="rId21"/>
    <p:sldId id="395" r:id="rId22"/>
    <p:sldId id="845" r:id="rId23"/>
    <p:sldId id="397" r:id="rId24"/>
    <p:sldId id="1196" r:id="rId25"/>
    <p:sldId id="846" r:id="rId26"/>
    <p:sldId id="398" r:id="rId27"/>
    <p:sldId id="399" r:id="rId28"/>
    <p:sldId id="848" r:id="rId29"/>
    <p:sldId id="849" r:id="rId30"/>
    <p:sldId id="400" r:id="rId31"/>
    <p:sldId id="850" r:id="rId3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8A3256-E066-4250-9BF4-502A6929453D}"/>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(17)</a:t>
            </a: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8E2EFEF-EC69-42F3-92B7-0DC953B24B8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6/21/2020 pm</a:t>
            </a:r>
          </a:p>
        </p:txBody>
      </p:sp>
      <p:sp>
        <p:nvSpPr>
          <p:cNvPr id="4" name="Footer Placeholder 3">
            <a:extLst>
              <a:ext uri="{FF2B5EF4-FFF2-40B4-BE49-F238E27FC236}">
                <a16:creationId xmlns:a16="http://schemas.microsoft.com/office/drawing/2014/main" id="{27D262BB-7CD8-4020-A678-7FAD8114A1DE}"/>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E7FD970-AC96-4861-9AAD-E4F3174AA701}"/>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3E61A7C9-B4E4-4442-8DFE-E8B8A375CB2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445880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(17)</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6/21/2020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431CBF1-3243-4808-B914-68C91775F889}" type="slidenum">
              <a:rPr lang="en-US" smtClean="0"/>
              <a:t>‹#›</a:t>
            </a:fld>
            <a:endParaRPr lang="en-US"/>
          </a:p>
        </p:txBody>
      </p:sp>
    </p:spTree>
    <p:extLst>
      <p:ext uri="{BB962C8B-B14F-4D97-AF65-F5344CB8AC3E}">
        <p14:creationId xmlns:p14="http://schemas.microsoft.com/office/powerpoint/2010/main" val="390191693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612" eaLnBrk="0" fontAlgn="base" hangingPunct="0">
              <a:spcBef>
                <a:spcPct val="0"/>
              </a:spcBef>
              <a:spcAft>
                <a:spcPct val="0"/>
              </a:spcAft>
              <a:defRPr/>
            </a:pPr>
            <a:fld id="{A56E6F46-48D9-4A6E-9D31-ADF7D53B469A}" type="slidenum">
              <a:rPr lang="en-US" altLang="en-US" b="1">
                <a:solidFill>
                  <a:prstClr val="black"/>
                </a:solidFill>
                <a:latin typeface="Times New Roman" panose="02020603050405020304" pitchFamily="18" charset="0"/>
              </a:rPr>
              <a:pPr defTabSz="966612" eaLnBrk="0" fontAlgn="base" hangingPunct="0">
                <a:spcBef>
                  <a:spcPct val="0"/>
                </a:spcBef>
                <a:spcAft>
                  <a:spcPct val="0"/>
                </a:spcAft>
                <a:defRPr/>
              </a:pPr>
              <a:t>27</a:t>
            </a:fld>
            <a:endParaRPr lang="en-US" altLang="en-US" b="1">
              <a:solidFill>
                <a:prstClr val="black"/>
              </a:solidFill>
              <a:latin typeface="Times New Roman" panose="02020603050405020304" pitchFamily="18" charset="0"/>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altLang="en-US"/>
              <a:t>Dan Winkler, Spiritual Sword, Volume 29, No. 1; October 1997</a:t>
            </a:r>
          </a:p>
        </p:txBody>
      </p:sp>
      <p:sp>
        <p:nvSpPr>
          <p:cNvPr id="2" name="Date Placeholder 1">
            <a:extLst>
              <a:ext uri="{FF2B5EF4-FFF2-40B4-BE49-F238E27FC236}">
                <a16:creationId xmlns:a16="http://schemas.microsoft.com/office/drawing/2014/main" id="{31B285E9-F79F-4674-A304-0A1F0D892B1F}"/>
              </a:ext>
            </a:extLst>
          </p:cNvPr>
          <p:cNvSpPr>
            <a:spLocks noGrp="1"/>
          </p:cNvSpPr>
          <p:nvPr>
            <p:ph type="dt" idx="1"/>
          </p:nvPr>
        </p:nvSpPr>
        <p:spPr/>
        <p:txBody>
          <a:bodyPr/>
          <a:lstStyle/>
          <a:p>
            <a:r>
              <a:rPr lang="en-US"/>
              <a:t>6/21/2020 pm</a:t>
            </a:r>
          </a:p>
        </p:txBody>
      </p:sp>
      <p:sp>
        <p:nvSpPr>
          <p:cNvPr id="3" name="Footer Placeholder 2">
            <a:extLst>
              <a:ext uri="{FF2B5EF4-FFF2-40B4-BE49-F238E27FC236}">
                <a16:creationId xmlns:a16="http://schemas.microsoft.com/office/drawing/2014/main" id="{AEA39B47-389D-43D0-95C8-06F06144F49A}"/>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78DF2338-3376-4E0C-809E-2FED0D67183B}"/>
              </a:ext>
            </a:extLst>
          </p:cNvPr>
          <p:cNvSpPr>
            <a:spLocks noGrp="1"/>
          </p:cNvSpPr>
          <p:nvPr>
            <p:ph type="hdr" sz="quarter"/>
          </p:nvPr>
        </p:nvSpPr>
        <p:spPr/>
        <p:txBody>
          <a:bodyPr/>
          <a:lstStyle/>
          <a:p>
            <a:r>
              <a:rPr lang="en-US"/>
              <a:t>Class - The Book Of Revelation (17)</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612" eaLnBrk="0" fontAlgn="base" hangingPunct="0">
              <a:spcBef>
                <a:spcPct val="0"/>
              </a:spcBef>
              <a:spcAft>
                <a:spcPct val="0"/>
              </a:spcAft>
              <a:defRPr/>
            </a:pPr>
            <a:fld id="{A56E6F46-48D9-4A6E-9D31-ADF7D53B469A}" type="slidenum">
              <a:rPr lang="en-US" altLang="en-US" b="1">
                <a:solidFill>
                  <a:prstClr val="black"/>
                </a:solidFill>
                <a:latin typeface="Times New Roman" panose="02020603050405020304" pitchFamily="18" charset="0"/>
              </a:rPr>
              <a:pPr defTabSz="966612" eaLnBrk="0" fontAlgn="base" hangingPunct="0">
                <a:spcBef>
                  <a:spcPct val="0"/>
                </a:spcBef>
                <a:spcAft>
                  <a:spcPct val="0"/>
                </a:spcAft>
                <a:defRPr/>
              </a:pPr>
              <a:t>28</a:t>
            </a:fld>
            <a:endParaRPr lang="en-US" altLang="en-US" b="1">
              <a:solidFill>
                <a:prstClr val="black"/>
              </a:solidFill>
              <a:latin typeface="Times New Roman" panose="02020603050405020304" pitchFamily="18" charset="0"/>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altLang="en-US"/>
              <a:t>Dan Winkler, Spiritual Sword, Volume 29, No. 1; October 1997</a:t>
            </a:r>
          </a:p>
        </p:txBody>
      </p:sp>
      <p:sp>
        <p:nvSpPr>
          <p:cNvPr id="2" name="Date Placeholder 1">
            <a:extLst>
              <a:ext uri="{FF2B5EF4-FFF2-40B4-BE49-F238E27FC236}">
                <a16:creationId xmlns:a16="http://schemas.microsoft.com/office/drawing/2014/main" id="{C3B2699C-1167-468D-8377-929D042C9957}"/>
              </a:ext>
            </a:extLst>
          </p:cNvPr>
          <p:cNvSpPr>
            <a:spLocks noGrp="1"/>
          </p:cNvSpPr>
          <p:nvPr>
            <p:ph type="dt" idx="1"/>
          </p:nvPr>
        </p:nvSpPr>
        <p:spPr/>
        <p:txBody>
          <a:bodyPr/>
          <a:lstStyle/>
          <a:p>
            <a:r>
              <a:rPr lang="en-US"/>
              <a:t>6/21/2020 pm</a:t>
            </a:r>
          </a:p>
        </p:txBody>
      </p:sp>
      <p:sp>
        <p:nvSpPr>
          <p:cNvPr id="3" name="Footer Placeholder 2">
            <a:extLst>
              <a:ext uri="{FF2B5EF4-FFF2-40B4-BE49-F238E27FC236}">
                <a16:creationId xmlns:a16="http://schemas.microsoft.com/office/drawing/2014/main" id="{751F98EC-C71E-421B-85DB-62AB919F8E7B}"/>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C456DD40-8ADD-4DFB-B374-B4964F25A0E0}"/>
              </a:ext>
            </a:extLst>
          </p:cNvPr>
          <p:cNvSpPr>
            <a:spLocks noGrp="1"/>
          </p:cNvSpPr>
          <p:nvPr>
            <p:ph type="hdr" sz="quarter"/>
          </p:nvPr>
        </p:nvSpPr>
        <p:spPr/>
        <p:txBody>
          <a:bodyPr/>
          <a:lstStyle/>
          <a:p>
            <a:r>
              <a:rPr lang="en-US"/>
              <a:t>Class - The Book Of Revelation (17)</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8514866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883907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731940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0381083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519837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216553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8272869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465577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3699054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4658756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9260167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8568147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0385002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7973779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7008516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7731582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994966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7716422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June 21,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Text Box 4"/>
          <p:cNvSpPr txBox="1">
            <a:spLocks noChangeArrowheads="1"/>
          </p:cNvSpPr>
          <p:nvPr/>
        </p:nvSpPr>
        <p:spPr bwMode="auto">
          <a:xfrm>
            <a:off x="240476" y="1737666"/>
            <a:ext cx="8677275" cy="4893647"/>
          </a:xfrm>
          <a:prstGeom prst="rect">
            <a:avLst/>
          </a:prstGeom>
          <a:noFill/>
          <a:ln>
            <a:noFill/>
          </a:ln>
          <a:effectLst/>
        </p:spPr>
        <p:txBody>
          <a:bodyPr wrap="squar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lang="en-US" altLang="en-US" sz="4000" b="1" dirty="0">
                <a:latin typeface="Arial" panose="020B0604020202020204" pitchFamily="34" charset="0"/>
                <a:cs typeface="Arial" panose="020B0604020202020204" pitchFamily="34" charset="0"/>
              </a:rPr>
              <a:t>The Author:</a:t>
            </a:r>
          </a:p>
          <a:p>
            <a:r>
              <a:rPr lang="en-US" sz="4800" dirty="0"/>
              <a:t> </a:t>
            </a:r>
            <a:r>
              <a:rPr lang="en-US" sz="2400" dirty="0">
                <a:latin typeface="Arial" panose="020B0604020202020204" pitchFamily="34" charset="0"/>
                <a:cs typeface="Arial" panose="020B0604020202020204" pitchFamily="34" charset="0"/>
              </a:rPr>
              <a:t>Revelation 2:12, </a:t>
            </a:r>
            <a:r>
              <a:rPr lang="en-US" sz="2400" i="1" dirty="0">
                <a:latin typeface="Arial" panose="020B0604020202020204" pitchFamily="34" charset="0"/>
                <a:cs typeface="Arial" panose="020B0604020202020204" pitchFamily="34" charset="0"/>
              </a:rPr>
              <a:t>“These things saith he that hath the sharp two-edged </a:t>
            </a:r>
            <a:r>
              <a:rPr lang="en-US" sz="2400" i="1" u="sng" dirty="0">
                <a:latin typeface="Arial" panose="020B0604020202020204" pitchFamily="34" charset="0"/>
                <a:cs typeface="Arial" panose="020B0604020202020204" pitchFamily="34" charset="0"/>
              </a:rPr>
              <a:t>sword</a:t>
            </a:r>
            <a:r>
              <a:rPr lang="en-US" sz="2400" i="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(1:16; 2:12, 16; 19:15, 21)</a:t>
            </a:r>
          </a:p>
          <a:p>
            <a:endParaRPr lang="en-US" sz="2400" i="1" dirty="0">
              <a:latin typeface="Arial" panose="020B0604020202020204" pitchFamily="34" charset="0"/>
              <a:cs typeface="Arial" panose="020B0604020202020204" pitchFamily="34" charset="0"/>
            </a:endParaRPr>
          </a:p>
          <a:p>
            <a:r>
              <a:rPr lang="en-US" sz="2400" i="1" dirty="0" err="1">
                <a:latin typeface="Arial" panose="020B0604020202020204" pitchFamily="34" charset="0"/>
                <a:cs typeface="Arial" panose="020B0604020202020204" pitchFamily="34" charset="0"/>
              </a:rPr>
              <a:t>rhomphaia</a:t>
            </a:r>
            <a:r>
              <a:rPr lang="en-US" sz="2400" dirty="0">
                <a:latin typeface="Arial" panose="020B0604020202020204" pitchFamily="34" charset="0"/>
                <a:cs typeface="Arial" panose="020B0604020202020204" pitchFamily="34" charset="0"/>
              </a:rPr>
              <a:t> – “a large, broad sword used for both cutting and piercing - 'sword.’” </a:t>
            </a:r>
            <a:r>
              <a:rPr lang="en-US" dirty="0">
                <a:latin typeface="Arial" panose="020B0604020202020204" pitchFamily="34" charset="0"/>
                <a:cs typeface="Arial" panose="020B0604020202020204" pitchFamily="34" charset="0"/>
              </a:rPr>
              <a:t>(Greek-English Lexicon Based on Semantic Domain)</a:t>
            </a:r>
          </a:p>
          <a:p>
            <a:r>
              <a:rPr lang="en-US" sz="2400" dirty="0">
                <a:latin typeface="Arial" panose="020B0604020202020204" pitchFamily="34" charset="0"/>
                <a:cs typeface="Arial" panose="020B0604020202020204" pitchFamily="34" charset="0"/>
              </a:rPr>
              <a:t>The sword indicates keen and accurate judgment.</a:t>
            </a:r>
          </a:p>
          <a:p>
            <a:r>
              <a:rPr lang="en-US" sz="2400" i="1" dirty="0" err="1">
                <a:latin typeface="Arial" panose="020B0604020202020204" pitchFamily="34" charset="0"/>
                <a:cs typeface="Arial" panose="020B0604020202020204" pitchFamily="34" charset="0"/>
              </a:rPr>
              <a:t>machaira</a:t>
            </a:r>
            <a:r>
              <a:rPr lang="en-US" sz="2400" dirty="0">
                <a:latin typeface="Arial" panose="020B0604020202020204" pitchFamily="34" charset="0"/>
                <a:cs typeface="Arial" panose="020B0604020202020204" pitchFamily="34" charset="0"/>
              </a:rPr>
              <a:t> – cf. Hebrews 4:12 “death by violence or execution” </a:t>
            </a:r>
            <a:r>
              <a:rPr lang="en-US" dirty="0">
                <a:latin typeface="Arial" panose="020B0604020202020204" pitchFamily="34" charset="0"/>
                <a:cs typeface="Arial" panose="020B0604020202020204" pitchFamily="34" charset="0"/>
              </a:rPr>
              <a:t>(Greek-English Lexicon Based on Semantic Domain) </a:t>
            </a:r>
            <a:r>
              <a:rPr lang="en-US" sz="2400" dirty="0">
                <a:latin typeface="Arial" panose="020B0604020202020204" pitchFamily="34" charset="0"/>
                <a:cs typeface="Arial" panose="020B0604020202020204" pitchFamily="34" charset="0"/>
              </a:rPr>
              <a:t>Used of the short Roman sword, used in Revelation 6:4; 13:10 and 13:14; Romans 13:4</a:t>
            </a:r>
          </a:p>
        </p:txBody>
      </p:sp>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689764F-78C4-4318-94D9-1D2428B3CC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244547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Text Box 4"/>
          <p:cNvSpPr txBox="1">
            <a:spLocks noChangeArrowheads="1"/>
          </p:cNvSpPr>
          <p:nvPr/>
        </p:nvSpPr>
        <p:spPr bwMode="auto">
          <a:xfrm>
            <a:off x="2802496" y="2133600"/>
            <a:ext cx="3462807" cy="763094"/>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689764F-78C4-4318-94D9-1D2428B3CC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777924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905000"/>
            <a:ext cx="8077200" cy="4616648"/>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lvl="0" indent="-514350" eaLnBrk="0" fontAlgn="base" hangingPunct="0">
              <a:spcBef>
                <a:spcPct val="50000"/>
              </a:spcBef>
              <a:spcAft>
                <a:spcPct val="0"/>
              </a:spcAft>
              <a:buFont typeface="+mj-lt"/>
              <a:buAutoNum type="alphaUcPeriod"/>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1" i="1" u="none" strike="noStrike" kern="1200" cap="none" spc="0" normalizeH="0" baseline="0" noProof="0" dirty="0">
                <a:ln>
                  <a:noFill/>
                </a:ln>
                <a:effectLst/>
                <a:uLnTx/>
                <a:uFillTx/>
                <a:latin typeface="Arial" panose="020B0604020202020204" pitchFamily="34" charset="0"/>
                <a:cs typeface="Arial" panose="020B0604020202020204" pitchFamily="34" charset="0"/>
              </a:rPr>
              <a:t>(verse 13</a:t>
            </a:r>
            <a:r>
              <a:rPr lang="en-US" altLang="en-US" sz="2800" b="1" i="1" dirty="0">
                <a:latin typeface="Arial" panose="020B0604020202020204" pitchFamily="34" charset="0"/>
                <a:cs typeface="Arial" panose="020B0604020202020204" pitchFamily="34" charset="0"/>
              </a:rPr>
              <a:t>) </a:t>
            </a:r>
            <a:r>
              <a:rPr lang="en-US" altLang="en-US" sz="2800" i="1" dirty="0">
                <a:latin typeface="Arial" panose="020B0604020202020204" pitchFamily="34" charset="0"/>
                <a:cs typeface="Arial" panose="020B0604020202020204" pitchFamily="34" charset="0"/>
              </a:rPr>
              <a:t>“I know where thou dwellest, (even) where Satan’s throne is; and thou holdest fast my name, and didst not deny my faith, even in the days of Antipas my witness, my faithful one, who was killed among you, where Satan dwelleth.”</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Active</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Busy</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more than think, talk, and plan</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59C6633C-3122-4A17-8C6F-E5A8F4CE48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484525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9102">
                                            <p:txEl>
                                              <p:pRg st="0" end="0"/>
                                            </p:txEl>
                                          </p:spTgt>
                                        </p:tgtEl>
                                        <p:attrNameLst>
                                          <p:attrName>style.visibility</p:attrName>
                                        </p:attrNameLst>
                                      </p:cBhvr>
                                      <p:to>
                                        <p:strVal val="visible"/>
                                      </p:to>
                                    </p:set>
                                    <p:animEffect transition="in" filter="fade">
                                      <p:cBhvr>
                                        <p:cTn id="7" dur="1000"/>
                                        <p:tgtEl>
                                          <p:spTgt spid="89102">
                                            <p:txEl>
                                              <p:pRg st="0" end="0"/>
                                            </p:txEl>
                                          </p:spTgt>
                                        </p:tgtEl>
                                      </p:cBhvr>
                                    </p:animEffect>
                                    <p:anim calcmode="lin" valueType="num">
                                      <p:cBhvr>
                                        <p:cTn id="8" dur="1000" fill="hold"/>
                                        <p:tgtEl>
                                          <p:spTgt spid="891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89102">
                                            <p:txEl>
                                              <p:pRg st="1" end="1"/>
                                            </p:txEl>
                                          </p:spTgt>
                                        </p:tgtEl>
                                        <p:attrNameLst>
                                          <p:attrName>style.visibility</p:attrName>
                                        </p:attrNameLst>
                                      </p:cBhvr>
                                      <p:to>
                                        <p:strVal val="visible"/>
                                      </p:to>
                                    </p:set>
                                    <p:animEffect transition="in" filter="fade">
                                      <p:cBhvr>
                                        <p:cTn id="13" dur="1000"/>
                                        <p:tgtEl>
                                          <p:spTgt spid="89102">
                                            <p:txEl>
                                              <p:pRg st="1" end="1"/>
                                            </p:txEl>
                                          </p:spTgt>
                                        </p:tgtEl>
                                      </p:cBhvr>
                                    </p:animEffect>
                                    <p:anim calcmode="lin" valueType="num">
                                      <p:cBhvr>
                                        <p:cTn id="14" dur="1000" fill="hold"/>
                                        <p:tgtEl>
                                          <p:spTgt spid="89102">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89102">
                                            <p:txEl>
                                              <p:pRg st="1" end="1"/>
                                            </p:txEl>
                                          </p:spTgt>
                                        </p:tgtEl>
                                        <p:attrNameLst>
                                          <p:attrName>ppt_y</p:attrName>
                                        </p:attrNameLst>
                                      </p:cBhvr>
                                      <p:tavLst>
                                        <p:tav tm="0">
                                          <p:val>
                                            <p:strVal val="#ppt_y-.1"/>
                                          </p:val>
                                        </p:tav>
                                        <p:tav tm="100000">
                                          <p:val>
                                            <p:strVal val="#ppt_y"/>
                                          </p:val>
                                        </p:tav>
                                      </p:tavLst>
                                    </p:anim>
                                  </p:childTnLst>
                                </p:cTn>
                              </p:par>
                              <p:par>
                                <p:cTn id="16" presetID="47" presetClass="entr" presetSubtype="0" fill="hold" grpId="0" nodeType="withEffect">
                                  <p:stCondLst>
                                    <p:cond delay="0"/>
                                  </p:stCondLst>
                                  <p:childTnLst>
                                    <p:set>
                                      <p:cBhvr>
                                        <p:cTn id="17" dur="1" fill="hold">
                                          <p:stCondLst>
                                            <p:cond delay="0"/>
                                          </p:stCondLst>
                                        </p:cTn>
                                        <p:tgtEl>
                                          <p:spTgt spid="89102">
                                            <p:txEl>
                                              <p:pRg st="2" end="2"/>
                                            </p:txEl>
                                          </p:spTgt>
                                        </p:tgtEl>
                                        <p:attrNameLst>
                                          <p:attrName>style.visibility</p:attrName>
                                        </p:attrNameLst>
                                      </p:cBhvr>
                                      <p:to>
                                        <p:strVal val="visible"/>
                                      </p:to>
                                    </p:set>
                                    <p:animEffect transition="in" filter="fade">
                                      <p:cBhvr>
                                        <p:cTn id="18" dur="1000"/>
                                        <p:tgtEl>
                                          <p:spTgt spid="89102">
                                            <p:txEl>
                                              <p:pRg st="2" end="2"/>
                                            </p:txEl>
                                          </p:spTgt>
                                        </p:tgtEl>
                                      </p:cBhvr>
                                    </p:animEffect>
                                    <p:anim calcmode="lin" valueType="num">
                                      <p:cBhvr>
                                        <p:cTn id="19"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89102">
                                            <p:txEl>
                                              <p:pRg st="2" end="2"/>
                                            </p:txEl>
                                          </p:spTgt>
                                        </p:tgtEl>
                                        <p:attrNameLst>
                                          <p:attrName>ppt_y</p:attrName>
                                        </p:attrNameLst>
                                      </p:cBhvr>
                                      <p:tavLst>
                                        <p:tav tm="0">
                                          <p:val>
                                            <p:strVal val="#ppt_y-.1"/>
                                          </p:val>
                                        </p:tav>
                                        <p:tav tm="100000">
                                          <p:val>
                                            <p:strVal val="#ppt_y"/>
                                          </p:val>
                                        </p:tav>
                                      </p:tavLst>
                                    </p:anim>
                                  </p:childTnLst>
                                </p:cTn>
                              </p:par>
                              <p:par>
                                <p:cTn id="21" presetID="47" presetClass="entr" presetSubtype="0" fill="hold" grpId="0" nodeType="withEffect">
                                  <p:stCondLst>
                                    <p:cond delay="0"/>
                                  </p:stCondLst>
                                  <p:childTnLst>
                                    <p:set>
                                      <p:cBhvr>
                                        <p:cTn id="22" dur="1" fill="hold">
                                          <p:stCondLst>
                                            <p:cond delay="0"/>
                                          </p:stCondLst>
                                        </p:cTn>
                                        <p:tgtEl>
                                          <p:spTgt spid="89102">
                                            <p:txEl>
                                              <p:pRg st="3" end="3"/>
                                            </p:txEl>
                                          </p:spTgt>
                                        </p:tgtEl>
                                        <p:attrNameLst>
                                          <p:attrName>style.visibility</p:attrName>
                                        </p:attrNameLst>
                                      </p:cBhvr>
                                      <p:to>
                                        <p:strVal val="visible"/>
                                      </p:to>
                                    </p:set>
                                    <p:animEffect transition="in" filter="fade">
                                      <p:cBhvr>
                                        <p:cTn id="23" dur="1000"/>
                                        <p:tgtEl>
                                          <p:spTgt spid="89102">
                                            <p:txEl>
                                              <p:pRg st="3" end="3"/>
                                            </p:txEl>
                                          </p:spTgt>
                                        </p:tgtEl>
                                      </p:cBhvr>
                                    </p:animEffect>
                                    <p:anim calcmode="lin" valueType="num">
                                      <p:cBhvr>
                                        <p:cTn id="24"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0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640219"/>
            <a:ext cx="8077200" cy="5170646"/>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lvl="0" indent="-514350" eaLnBrk="0" fontAlgn="base" hangingPunct="0">
              <a:spcBef>
                <a:spcPct val="50000"/>
              </a:spcBef>
              <a:spcAft>
                <a:spcPct val="0"/>
              </a:spcAft>
              <a:buFont typeface="+mj-lt"/>
              <a:buAutoNum type="alphaUcPeriod"/>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13</a:t>
            </a:r>
            <a:r>
              <a:rPr lang="en-US" altLang="en-US" sz="2800" b="1" dirty="0">
                <a:latin typeface="Arial" panose="020B0604020202020204" pitchFamily="34" charset="0"/>
                <a:cs typeface="Arial" panose="020B0604020202020204" pitchFamily="34" charset="0"/>
              </a:rPr>
              <a:t>) </a:t>
            </a:r>
            <a:r>
              <a:rPr lang="en-US" altLang="en-US" sz="2800" i="1" dirty="0">
                <a:latin typeface="Arial" panose="020B0604020202020204" pitchFamily="34" charset="0"/>
                <a:cs typeface="Arial" panose="020B0604020202020204" pitchFamily="34" charset="0"/>
              </a:rPr>
              <a:t>“I know where thou dwellest, (even) where Satan's throne is”</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Pergamum had become the stronghold of Satan’s activity. He had established himself as a king on his throne in this city.</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Christians were not told to leave a situation or to live in isolation.</a:t>
            </a:r>
          </a:p>
          <a:p>
            <a:pPr marL="514350" lvl="0" indent="-514350" eaLnBrk="0" fontAlgn="base" hangingPunct="0">
              <a:spcBef>
                <a:spcPct val="50000"/>
              </a:spcBef>
              <a:spcAft>
                <a:spcPct val="0"/>
              </a:spcAft>
              <a:buFont typeface="+mj-lt"/>
              <a:buAutoNum type="alphaUcPeriod"/>
            </a:pPr>
            <a:r>
              <a:rPr lang="en-US" altLang="en-US" sz="2800" b="1" dirty="0">
                <a:latin typeface="Arial" panose="020B0604020202020204" pitchFamily="34" charset="0"/>
                <a:cs typeface="Arial" panose="020B0604020202020204" pitchFamily="34" charset="0"/>
              </a:rPr>
              <a:t>Instead, the Lord encouraged them to </a:t>
            </a:r>
            <a:r>
              <a:rPr lang="en-US" altLang="en-US" sz="2800" b="1" u="sng" dirty="0">
                <a:latin typeface="Arial" panose="020B0604020202020204" pitchFamily="34" charset="0"/>
                <a:cs typeface="Arial" panose="020B0604020202020204" pitchFamily="34" charset="0"/>
              </a:rPr>
              <a:t>stay and fight</a:t>
            </a:r>
            <a:r>
              <a:rPr lang="en-US" altLang="en-US" sz="2800" b="1" dirty="0">
                <a:latin typeface="Arial" panose="020B0604020202020204" pitchFamily="34" charset="0"/>
                <a:cs typeface="Arial" panose="020B0604020202020204" pitchFamily="34" charset="0"/>
              </a:rPr>
              <a:t>. They could still shine as a light in the midst of darkness.</a:t>
            </a:r>
            <a:endParaRPr kumimoji="0" lang="en-US" altLang="en-US" sz="2800"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0C70BFC9-BCF7-4604-8B87-BD022D68C0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026912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905000"/>
            <a:ext cx="8077200" cy="4555093"/>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lvl="0" eaLnBrk="0" fontAlgn="base" hangingPunct="0">
              <a:spcBef>
                <a:spcPts val="600"/>
              </a:spcBef>
              <a:spcAft>
                <a:spcPct val="0"/>
              </a:spcAft>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 Hold fast to my name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r>
              <a:rPr lang="en-US" altLang="en-US" sz="2800" b="1" dirty="0">
                <a:latin typeface="Arial" panose="020B0604020202020204" pitchFamily="34" charset="0"/>
                <a:cs typeface="Arial" panose="020B0604020202020204" pitchFamily="34" charset="0"/>
              </a:rPr>
              <a:t>)</a:t>
            </a:r>
          </a:p>
          <a:p>
            <a:pPr lvl="0" eaLnBrk="0" fontAlgn="base" hangingPunct="0">
              <a:spcBef>
                <a:spcPts val="600"/>
              </a:spcBef>
              <a:spcAft>
                <a:spcPct val="0"/>
              </a:spcAft>
            </a:pPr>
            <a:r>
              <a:rPr lang="en-US" altLang="en-US" sz="2800" dirty="0">
                <a:latin typeface="Arial" panose="020B0604020202020204" pitchFamily="34" charset="0"/>
                <a:cs typeface="Arial" panose="020B0604020202020204" pitchFamily="34" charset="0"/>
              </a:rPr>
              <a:t>The emperor insisted upon being addressed as</a:t>
            </a:r>
          </a:p>
          <a:p>
            <a:pPr lvl="0" eaLnBrk="0" fontAlgn="base" hangingPunct="0">
              <a:spcBef>
                <a:spcPts val="600"/>
              </a:spcBef>
              <a:spcAft>
                <a:spcPct val="0"/>
              </a:spcAft>
            </a:pPr>
            <a:r>
              <a:rPr lang="en-US" altLang="en-US" sz="2800" i="1" dirty="0">
                <a:latin typeface="Arial" panose="020B0604020202020204" pitchFamily="34" charset="0"/>
                <a:cs typeface="Arial" panose="020B0604020202020204" pitchFamily="34" charset="0"/>
              </a:rPr>
              <a:t>dominus et </a:t>
            </a:r>
            <a:r>
              <a:rPr lang="en-US" altLang="en-US" sz="2800" i="1" dirty="0" err="1">
                <a:latin typeface="Arial" panose="020B0604020202020204" pitchFamily="34" charset="0"/>
                <a:cs typeface="Arial" panose="020B0604020202020204" pitchFamily="34" charset="0"/>
              </a:rPr>
              <a:t>deus</a:t>
            </a:r>
            <a:r>
              <a:rPr lang="en-US" altLang="en-US" sz="2800" dirty="0">
                <a:latin typeface="Arial" panose="020B0604020202020204" pitchFamily="34" charset="0"/>
                <a:cs typeface="Arial" panose="020B0604020202020204" pitchFamily="34" charset="0"/>
              </a:rPr>
              <a:t>, a title corresponding to the one given to Jesus in Thomas’ confession, </a:t>
            </a:r>
            <a:r>
              <a:rPr lang="en-US" altLang="en-US" sz="2800" i="1" dirty="0">
                <a:latin typeface="Arial" panose="020B0604020202020204" pitchFamily="34" charset="0"/>
                <a:cs typeface="Arial" panose="020B0604020202020204" pitchFamily="34" charset="0"/>
              </a:rPr>
              <a:t>“my Lord and my God”</a:t>
            </a:r>
            <a:r>
              <a:rPr lang="en-US" altLang="en-US" sz="2800" dirty="0">
                <a:latin typeface="Arial" panose="020B0604020202020204" pitchFamily="34" charset="0"/>
                <a:cs typeface="Arial" panose="020B0604020202020204" pitchFamily="34" charset="0"/>
              </a:rPr>
              <a:t> (John 20:28).</a:t>
            </a:r>
            <a:endParaRPr kumimoji="0" lang="en-US" altLang="en-US" sz="240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Christ is Lord of Lords (Revelation 17:14) – not acknowledge any other Lord</a:t>
            </a:r>
            <a:b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(i.e. Caesar)</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Recognize His authority (Acts 4:7)</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0C70BFC9-BCF7-4604-8B87-BD022D68C0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888837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9102">
                                            <p:txEl>
                                              <p:pRg st="0" end="0"/>
                                            </p:txEl>
                                          </p:spTgt>
                                        </p:tgtEl>
                                        <p:attrNameLst>
                                          <p:attrName>style.visibility</p:attrName>
                                        </p:attrNameLst>
                                      </p:cBhvr>
                                      <p:to>
                                        <p:strVal val="visible"/>
                                      </p:to>
                                    </p:set>
                                    <p:animEffect transition="in" filter="fade">
                                      <p:cBhvr>
                                        <p:cTn id="7" dur="1000"/>
                                        <p:tgtEl>
                                          <p:spTgt spid="89102">
                                            <p:txEl>
                                              <p:pRg st="0" end="0"/>
                                            </p:txEl>
                                          </p:spTgt>
                                        </p:tgtEl>
                                      </p:cBhvr>
                                    </p:animEffect>
                                    <p:anim calcmode="lin" valueType="num">
                                      <p:cBhvr>
                                        <p:cTn id="8" dur="1000" fill="hold"/>
                                        <p:tgtEl>
                                          <p:spTgt spid="891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9102">
                                            <p:txEl>
                                              <p:pRg st="1" end="1"/>
                                            </p:txEl>
                                          </p:spTgt>
                                        </p:tgtEl>
                                        <p:attrNameLst>
                                          <p:attrName>style.visibility</p:attrName>
                                        </p:attrNameLst>
                                      </p:cBhvr>
                                      <p:to>
                                        <p:strVal val="visible"/>
                                      </p:to>
                                    </p:set>
                                    <p:animEffect transition="in" filter="fade">
                                      <p:cBhvr>
                                        <p:cTn id="14" dur="1000"/>
                                        <p:tgtEl>
                                          <p:spTgt spid="89102">
                                            <p:txEl>
                                              <p:pRg st="1" end="1"/>
                                            </p:txEl>
                                          </p:spTgt>
                                        </p:tgtEl>
                                      </p:cBhvr>
                                    </p:animEffect>
                                    <p:anim calcmode="lin" valueType="num">
                                      <p:cBhvr>
                                        <p:cTn id="15" dur="1000" fill="hold"/>
                                        <p:tgtEl>
                                          <p:spTgt spid="8910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91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9102">
                                            <p:txEl>
                                              <p:pRg st="2" end="2"/>
                                            </p:txEl>
                                          </p:spTgt>
                                        </p:tgtEl>
                                        <p:attrNameLst>
                                          <p:attrName>style.visibility</p:attrName>
                                        </p:attrNameLst>
                                      </p:cBhvr>
                                      <p:to>
                                        <p:strVal val="visible"/>
                                      </p:to>
                                    </p:set>
                                    <p:animEffect transition="in" filter="fade">
                                      <p:cBhvr>
                                        <p:cTn id="21" dur="1000"/>
                                        <p:tgtEl>
                                          <p:spTgt spid="89102">
                                            <p:txEl>
                                              <p:pRg st="2" end="2"/>
                                            </p:txEl>
                                          </p:spTgt>
                                        </p:tgtEl>
                                      </p:cBhvr>
                                    </p:animEffect>
                                    <p:anim calcmode="lin" valueType="num">
                                      <p:cBhvr>
                                        <p:cTn id="22"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91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9102">
                                            <p:txEl>
                                              <p:pRg st="3" end="3"/>
                                            </p:txEl>
                                          </p:spTgt>
                                        </p:tgtEl>
                                        <p:attrNameLst>
                                          <p:attrName>style.visibility</p:attrName>
                                        </p:attrNameLst>
                                      </p:cBhvr>
                                      <p:to>
                                        <p:strVal val="visible"/>
                                      </p:to>
                                    </p:set>
                                    <p:animEffect transition="in" filter="fade">
                                      <p:cBhvr>
                                        <p:cTn id="28" dur="1000"/>
                                        <p:tgtEl>
                                          <p:spTgt spid="89102">
                                            <p:txEl>
                                              <p:pRg st="3" end="3"/>
                                            </p:txEl>
                                          </p:spTgt>
                                        </p:tgtEl>
                                      </p:cBhvr>
                                    </p:animEffect>
                                    <p:anim calcmode="lin" valueType="num">
                                      <p:cBhvr>
                                        <p:cTn id="29"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9102">
                                            <p:txEl>
                                              <p:pRg st="4" end="4"/>
                                            </p:txEl>
                                          </p:spTgt>
                                        </p:tgtEl>
                                        <p:attrNameLst>
                                          <p:attrName>style.visibility</p:attrName>
                                        </p:attrNameLst>
                                      </p:cBhvr>
                                      <p:to>
                                        <p:strVal val="visible"/>
                                      </p:to>
                                    </p:set>
                                    <p:animEffect transition="in" filter="fade">
                                      <p:cBhvr>
                                        <p:cTn id="35" dur="1000"/>
                                        <p:tgtEl>
                                          <p:spTgt spid="89102">
                                            <p:txEl>
                                              <p:pRg st="4" end="4"/>
                                            </p:txEl>
                                          </p:spTgt>
                                        </p:tgtEl>
                                      </p:cBhvr>
                                    </p:animEffect>
                                    <p:anim calcmode="lin" valueType="num">
                                      <p:cBhvr>
                                        <p:cTn id="36" dur="1000" fill="hold"/>
                                        <p:tgtEl>
                                          <p:spTgt spid="8910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910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721518"/>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533400" y="1905000"/>
            <a:ext cx="8077200" cy="3693319"/>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Works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13)</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Hold fast to my name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Did not deny my faith</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13)</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faith”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Jesus taught others to believe (Philippians 1:27; Jude 3) –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Objective Faith</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“faith” Jesus taught others to have (Hebrews 10:39 – 11:1) –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Subjective Faith</a:t>
            </a:r>
            <a:endPar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D1ABEB22-6021-41C1-A607-7A82FBD1E60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602754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9102">
                                            <p:txEl>
                                              <p:pRg st="2" end="2"/>
                                            </p:txEl>
                                          </p:spTgt>
                                        </p:tgtEl>
                                        <p:attrNameLst>
                                          <p:attrName>style.visibility</p:attrName>
                                        </p:attrNameLst>
                                      </p:cBhvr>
                                      <p:to>
                                        <p:strVal val="visible"/>
                                      </p:to>
                                    </p:set>
                                    <p:animEffect transition="in" filter="fade">
                                      <p:cBhvr>
                                        <p:cTn id="7" dur="1000"/>
                                        <p:tgtEl>
                                          <p:spTgt spid="89102">
                                            <p:txEl>
                                              <p:pRg st="2" end="2"/>
                                            </p:txEl>
                                          </p:spTgt>
                                        </p:tgtEl>
                                      </p:cBhvr>
                                    </p:animEffect>
                                    <p:anim calcmode="lin" valueType="num">
                                      <p:cBhvr>
                                        <p:cTn id="8"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9102">
                                            <p:txEl>
                                              <p:pRg st="3" end="3"/>
                                            </p:txEl>
                                          </p:spTgt>
                                        </p:tgtEl>
                                        <p:attrNameLst>
                                          <p:attrName>style.visibility</p:attrName>
                                        </p:attrNameLst>
                                      </p:cBhvr>
                                      <p:to>
                                        <p:strVal val="visible"/>
                                      </p:to>
                                    </p:set>
                                    <p:animEffect transition="in" filter="fade">
                                      <p:cBhvr>
                                        <p:cTn id="14" dur="1000"/>
                                        <p:tgtEl>
                                          <p:spTgt spid="89102">
                                            <p:txEl>
                                              <p:pRg st="3" end="3"/>
                                            </p:txEl>
                                          </p:spTgt>
                                        </p:tgtEl>
                                      </p:cBhvr>
                                    </p:animEffect>
                                    <p:anim calcmode="lin" valueType="num">
                                      <p:cBhvr>
                                        <p:cTn id="15"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9102">
                                            <p:txEl>
                                              <p:pRg st="4" end="4"/>
                                            </p:txEl>
                                          </p:spTgt>
                                        </p:tgtEl>
                                        <p:attrNameLst>
                                          <p:attrName>style.visibility</p:attrName>
                                        </p:attrNameLst>
                                      </p:cBhvr>
                                      <p:to>
                                        <p:strVal val="visible"/>
                                      </p:to>
                                    </p:set>
                                    <p:animEffect transition="in" filter="fade">
                                      <p:cBhvr>
                                        <p:cTn id="21" dur="1000"/>
                                        <p:tgtEl>
                                          <p:spTgt spid="89102">
                                            <p:txEl>
                                              <p:pRg st="4" end="4"/>
                                            </p:txEl>
                                          </p:spTgt>
                                        </p:tgtEl>
                                      </p:cBhvr>
                                    </p:animEffect>
                                    <p:anim calcmode="lin" valueType="num">
                                      <p:cBhvr>
                                        <p:cTn id="22" dur="1000" fill="hold"/>
                                        <p:tgtEl>
                                          <p:spTgt spid="8910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910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533400" y="400287"/>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p:txBody>
      </p:sp>
      <p:sp>
        <p:nvSpPr>
          <p:cNvPr id="89102" name="Text Box 14"/>
          <p:cNvSpPr txBox="1">
            <a:spLocks noChangeArrowheads="1"/>
          </p:cNvSpPr>
          <p:nvPr/>
        </p:nvSpPr>
        <p:spPr bwMode="auto">
          <a:xfrm>
            <a:off x="123825" y="1192095"/>
            <a:ext cx="8905875" cy="5629233"/>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ts val="600"/>
              </a:spcBef>
              <a:spcAft>
                <a:spcPct val="0"/>
              </a:spcAft>
              <a:buClrTx/>
              <a:buSzTx/>
              <a:buAutoNum type="alphaUcPeriod" startAt="4"/>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Faithful in spite of Martyrdom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R="0" lvl="0" algn="l" defTabSz="396875" rtl="0" eaLnBrk="0" fontAlgn="base" latinLnBrk="0" hangingPunct="0">
              <a:lnSpc>
                <a:spcPct val="100000"/>
              </a:lnSpc>
              <a:spcBef>
                <a:spcPts val="600"/>
              </a:spcBef>
              <a:spcAft>
                <a:spcPct val="0"/>
              </a:spcAft>
              <a:buClrTx/>
              <a:buSzTx/>
              <a:tabLst/>
              <a:defRPr/>
            </a:pPr>
            <a:r>
              <a:rPr lang="en-US" altLang="en-US" sz="2800" noProof="0" dirty="0">
                <a:latin typeface="Arial" panose="020B0604020202020204" pitchFamily="34" charset="0"/>
                <a:cs typeface="Arial" panose="020B0604020202020204" pitchFamily="34" charset="0"/>
              </a:rPr>
              <a:t>“martyr” from </a:t>
            </a:r>
            <a:r>
              <a:rPr lang="en-US" altLang="en-US" sz="2800" i="1" noProof="0" dirty="0" err="1">
                <a:latin typeface="Arial" panose="020B0604020202020204" pitchFamily="34" charset="0"/>
                <a:cs typeface="Arial" panose="020B0604020202020204" pitchFamily="34" charset="0"/>
              </a:rPr>
              <a:t>martus</a:t>
            </a:r>
            <a:r>
              <a:rPr lang="en-US" altLang="en-US" sz="2800" noProof="0" dirty="0">
                <a:latin typeface="Arial" panose="020B0604020202020204" pitchFamily="34" charset="0"/>
                <a:cs typeface="Arial" panose="020B0604020202020204" pitchFamily="34" charset="0"/>
              </a:rPr>
              <a:t>, meaning “witness.”</a:t>
            </a:r>
          </a:p>
          <a:p>
            <a:pPr lvl="0" eaLnBrk="0" fontAlgn="base" hangingPunct="0">
              <a:spcBef>
                <a:spcPts val="600"/>
              </a:spcBef>
              <a:spcAft>
                <a:spcPct val="0"/>
              </a:spcAft>
              <a:defRPr/>
            </a:pPr>
            <a:r>
              <a:rPr kumimoji="0" lang="en-US" altLang="en-US" sz="2800" i="0" u="none" strike="noStrike" kern="1200" cap="none" spc="0" normalizeH="0" baseline="0" dirty="0">
                <a:ln>
                  <a:noFill/>
                </a:ln>
                <a:effectLst/>
                <a:uLnTx/>
                <a:uFillTx/>
                <a:latin typeface="Arial" panose="020B0604020202020204" pitchFamily="34" charset="0"/>
                <a:cs typeface="Arial" panose="020B0604020202020204" pitchFamily="34" charset="0"/>
              </a:rPr>
              <a:t>	Stephen, </a:t>
            </a:r>
            <a:r>
              <a:rPr kumimoji="0" lang="en-US" altLang="en-US" sz="2800" i="1" u="none" strike="noStrike" kern="1200" cap="none" spc="0" normalizeH="0" baseline="0" dirty="0">
                <a:ln>
                  <a:noFill/>
                </a:ln>
                <a:effectLst/>
                <a:uLnTx/>
                <a:uFillTx/>
                <a:latin typeface="Arial" panose="020B0604020202020204" pitchFamily="34" charset="0"/>
                <a:cs typeface="Arial" panose="020B0604020202020204" pitchFamily="34" charset="0"/>
              </a:rPr>
              <a:t>“thy</a:t>
            </a:r>
            <a:r>
              <a:rPr kumimoji="0" lang="en-US" altLang="en-US" sz="2800" i="1" u="none" strike="noStrike" kern="1200" cap="none" spc="0" normalizeH="0" dirty="0">
                <a:ln>
                  <a:noFill/>
                </a:ln>
                <a:effectLst/>
                <a:uLnTx/>
                <a:uFillTx/>
                <a:latin typeface="Arial" panose="020B0604020202020204" pitchFamily="34" charset="0"/>
                <a:cs typeface="Arial" panose="020B0604020202020204" pitchFamily="34" charset="0"/>
              </a:rPr>
              <a:t> witness.”</a:t>
            </a:r>
            <a:r>
              <a:rPr lang="en-US" altLang="en-US" sz="2800" dirty="0">
                <a:latin typeface="Arial" panose="020B0604020202020204" pitchFamily="34" charset="0"/>
                <a:cs typeface="Arial" panose="020B0604020202020204" pitchFamily="34" charset="0"/>
              </a:rPr>
              <a:t> Acts 22:20</a:t>
            </a:r>
            <a:endParaRPr kumimoji="0" lang="en-US" altLang="en-US" sz="2800" i="1" u="none" strike="noStrike" kern="1200" cap="none" spc="0" normalizeH="0" dirty="0">
              <a:ln>
                <a:noFill/>
              </a:ln>
              <a:effectLst/>
              <a:uLnTx/>
              <a:uFillTx/>
              <a:latin typeface="Arial" panose="020B0604020202020204" pitchFamily="34" charset="0"/>
              <a:cs typeface="Arial" panose="020B0604020202020204" pitchFamily="34" charset="0"/>
            </a:endParaRPr>
          </a:p>
          <a:p>
            <a:pPr marR="0" lvl="0" algn="l" defTabSz="396875" rtl="0" eaLnBrk="0" fontAlgn="base" latinLnBrk="0" hangingPunct="0">
              <a:lnSpc>
                <a:spcPct val="100000"/>
              </a:lnSpc>
              <a:spcBef>
                <a:spcPts val="600"/>
              </a:spcBef>
              <a:spcAft>
                <a:spcPct val="0"/>
              </a:spcAft>
              <a:buClrTx/>
              <a:buSzTx/>
              <a:tabLst/>
              <a:defRPr/>
            </a:pPr>
            <a:r>
              <a:rPr lang="en-US" altLang="en-US" sz="2800" i="1" baseline="0" noProof="0" dirty="0">
                <a:latin typeface="Arial" panose="020B0604020202020204" pitchFamily="34" charset="0"/>
                <a:cs typeface="Arial" panose="020B0604020202020204" pitchFamily="34" charset="0"/>
              </a:rPr>
              <a:t>	</a:t>
            </a:r>
            <a:r>
              <a:rPr lang="en-US" altLang="en-US" sz="2800" baseline="0" noProof="0" dirty="0">
                <a:latin typeface="Arial" panose="020B0604020202020204" pitchFamily="34" charset="0"/>
                <a:cs typeface="Arial" panose="020B0604020202020204" pitchFamily="34" charset="0"/>
              </a:rPr>
              <a:t>Jesus, </a:t>
            </a:r>
            <a:r>
              <a:rPr lang="en-US" altLang="en-US" sz="2800" i="1" baseline="0" noProof="0" dirty="0">
                <a:latin typeface="Arial" panose="020B0604020202020204" pitchFamily="34" charset="0"/>
                <a:cs typeface="Arial" panose="020B0604020202020204" pitchFamily="34" charset="0"/>
              </a:rPr>
              <a:t>“faithful witness.”</a:t>
            </a:r>
            <a:r>
              <a:rPr lang="en-US" altLang="en-US" sz="2800" baseline="0" noProof="0" dirty="0">
                <a:latin typeface="Arial" panose="020B0604020202020204" pitchFamily="34" charset="0"/>
                <a:cs typeface="Arial" panose="020B0604020202020204" pitchFamily="34" charset="0"/>
              </a:rPr>
              <a:t> Revelation 1:5</a:t>
            </a:r>
            <a:endParaRPr kumimoji="0" lang="en-US" altLang="en-US" sz="240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914400" marR="0" lvl="1" indent="-457200" algn="l" defTabSz="396875" rtl="0" eaLnBrk="0" fontAlgn="base" latinLnBrk="0" hangingPunct="0">
              <a:lnSpc>
                <a:spcPct val="80000"/>
              </a:lnSpc>
              <a:spcBef>
                <a:spcPct val="50000"/>
              </a:spcBef>
              <a:spcAft>
                <a:spcPct val="0"/>
              </a:spcAft>
              <a:buClrTx/>
              <a:buSzTx/>
              <a:buFont typeface="+mj-lt"/>
              <a:buAutoNum type="arabi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We know very little about Antipas.</a:t>
            </a:r>
          </a:p>
          <a:p>
            <a:pPr marL="914400" marR="0" lvl="1" indent="-457200" algn="l" defTabSz="396875" rtl="0" eaLnBrk="0" fontAlgn="base" latinLnBrk="0" hangingPunct="0">
              <a:lnSpc>
                <a:spcPct val="80000"/>
              </a:lnSpc>
              <a:spcBef>
                <a:spcPct val="50000"/>
              </a:spcBef>
              <a:spcAft>
                <a:spcPct val="0"/>
              </a:spcAft>
              <a:buClrTx/>
              <a:buSzTx/>
              <a:buFont typeface="+mj-lt"/>
              <a:buAutoNum type="arabi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Possible that Antipas was not a specific person but stood for all who had died as martyrs.</a:t>
            </a:r>
          </a:p>
          <a:p>
            <a:pPr marL="914400" marR="0" lvl="1" indent="-457200" algn="l" defTabSz="396875" rtl="0" eaLnBrk="0" fontAlgn="base" latinLnBrk="0" hangingPunct="0">
              <a:lnSpc>
                <a:spcPct val="80000"/>
              </a:lnSpc>
              <a:spcBef>
                <a:spcPct val="50000"/>
              </a:spcBef>
              <a:spcAft>
                <a:spcPct val="0"/>
              </a:spcAft>
              <a:buClrTx/>
              <a:buSzTx/>
              <a:buFont typeface="+mj-lt"/>
              <a:buAutoNum type="arabi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Legend has that one named Antipas was roasted to death in a brazen bull.</a:t>
            </a:r>
          </a:p>
          <a:p>
            <a:pPr marL="914400" lvl="1" indent="-457200" eaLnBrk="0" fontAlgn="base" hangingPunct="0">
              <a:lnSpc>
                <a:spcPct val="80000"/>
              </a:lnSpc>
              <a:spcBef>
                <a:spcPct val="50000"/>
              </a:spcBef>
              <a:spcAft>
                <a:spcPct val="0"/>
              </a:spcAft>
              <a:buFont typeface="+mj-lt"/>
              <a:buAutoNum type="arabicPeriod"/>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Even that didn’t shake them</a:t>
            </a:r>
            <a:r>
              <a:rPr lang="en-US" altLang="en-US" dirty="0">
                <a:latin typeface="Arial" panose="020B0604020202020204" pitchFamily="34" charset="0"/>
                <a:cs typeface="Arial" panose="020B0604020202020204" pitchFamily="34" charset="0"/>
              </a:rPr>
              <a:t>!</a:t>
            </a:r>
          </a:p>
          <a:p>
            <a:pPr marL="914400" lvl="1" indent="-457200" eaLnBrk="0" fontAlgn="base" hangingPunct="0">
              <a:lnSpc>
                <a:spcPct val="80000"/>
              </a:lnSpc>
              <a:spcBef>
                <a:spcPct val="50000"/>
              </a:spcBef>
              <a:spcAft>
                <a:spcPct val="0"/>
              </a:spcAft>
              <a:buFont typeface="+mj-lt"/>
              <a:buAutoNum type="arabicPeriod"/>
            </a:pPr>
            <a:r>
              <a:rPr lang="en-US" altLang="en-US" dirty="0">
                <a:latin typeface="Arial" panose="020B0604020202020204" pitchFamily="34" charset="0"/>
                <a:cs typeface="Arial" panose="020B0604020202020204" pitchFamily="34" charset="0"/>
              </a:rPr>
              <a:t>At Smyrna, the persecution came primarily from fellow citizens, especially the Jews. But the persecution at Pergamum was promulgated by State persecutors.</a:t>
            </a:r>
            <a:endParaRPr kumimoji="0" lang="en-US" alt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E618F5F2-2449-4537-AD16-3E3A0614932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106724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9102">
                                            <p:txEl>
                                              <p:pRg st="0" end="0"/>
                                            </p:txEl>
                                          </p:spTgt>
                                        </p:tgtEl>
                                        <p:attrNameLst>
                                          <p:attrName>style.visibility</p:attrName>
                                        </p:attrNameLst>
                                      </p:cBhvr>
                                      <p:to>
                                        <p:strVal val="visible"/>
                                      </p:to>
                                    </p:set>
                                    <p:animEffect transition="in" filter="fade">
                                      <p:cBhvr>
                                        <p:cTn id="7" dur="1000"/>
                                        <p:tgtEl>
                                          <p:spTgt spid="89102">
                                            <p:txEl>
                                              <p:pRg st="0" end="0"/>
                                            </p:txEl>
                                          </p:spTgt>
                                        </p:tgtEl>
                                      </p:cBhvr>
                                    </p:animEffect>
                                    <p:anim calcmode="lin" valueType="num">
                                      <p:cBhvr>
                                        <p:cTn id="8" dur="1000" fill="hold"/>
                                        <p:tgtEl>
                                          <p:spTgt spid="891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91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9102">
                                            <p:txEl>
                                              <p:pRg st="1" end="1"/>
                                            </p:txEl>
                                          </p:spTgt>
                                        </p:tgtEl>
                                        <p:attrNameLst>
                                          <p:attrName>style.visibility</p:attrName>
                                        </p:attrNameLst>
                                      </p:cBhvr>
                                      <p:to>
                                        <p:strVal val="visible"/>
                                      </p:to>
                                    </p:set>
                                    <p:animEffect transition="in" filter="fade">
                                      <p:cBhvr>
                                        <p:cTn id="14" dur="1000"/>
                                        <p:tgtEl>
                                          <p:spTgt spid="89102">
                                            <p:txEl>
                                              <p:pRg st="1" end="1"/>
                                            </p:txEl>
                                          </p:spTgt>
                                        </p:tgtEl>
                                      </p:cBhvr>
                                    </p:animEffect>
                                    <p:anim calcmode="lin" valueType="num">
                                      <p:cBhvr>
                                        <p:cTn id="15" dur="1000" fill="hold"/>
                                        <p:tgtEl>
                                          <p:spTgt spid="8910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91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9102">
                                            <p:txEl>
                                              <p:pRg st="2" end="2"/>
                                            </p:txEl>
                                          </p:spTgt>
                                        </p:tgtEl>
                                        <p:attrNameLst>
                                          <p:attrName>style.visibility</p:attrName>
                                        </p:attrNameLst>
                                      </p:cBhvr>
                                      <p:to>
                                        <p:strVal val="visible"/>
                                      </p:to>
                                    </p:set>
                                    <p:animEffect transition="in" filter="fade">
                                      <p:cBhvr>
                                        <p:cTn id="21" dur="1000"/>
                                        <p:tgtEl>
                                          <p:spTgt spid="89102">
                                            <p:txEl>
                                              <p:pRg st="2" end="2"/>
                                            </p:txEl>
                                          </p:spTgt>
                                        </p:tgtEl>
                                      </p:cBhvr>
                                    </p:animEffect>
                                    <p:anim calcmode="lin" valueType="num">
                                      <p:cBhvr>
                                        <p:cTn id="22" dur="1000" fill="hold"/>
                                        <p:tgtEl>
                                          <p:spTgt spid="8910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91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9102">
                                            <p:txEl>
                                              <p:pRg st="3" end="3"/>
                                            </p:txEl>
                                          </p:spTgt>
                                        </p:tgtEl>
                                        <p:attrNameLst>
                                          <p:attrName>style.visibility</p:attrName>
                                        </p:attrNameLst>
                                      </p:cBhvr>
                                      <p:to>
                                        <p:strVal val="visible"/>
                                      </p:to>
                                    </p:set>
                                    <p:animEffect transition="in" filter="fade">
                                      <p:cBhvr>
                                        <p:cTn id="28" dur="1000"/>
                                        <p:tgtEl>
                                          <p:spTgt spid="89102">
                                            <p:txEl>
                                              <p:pRg st="3" end="3"/>
                                            </p:txEl>
                                          </p:spTgt>
                                        </p:tgtEl>
                                      </p:cBhvr>
                                    </p:animEffect>
                                    <p:anim calcmode="lin" valueType="num">
                                      <p:cBhvr>
                                        <p:cTn id="29" dur="1000" fill="hold"/>
                                        <p:tgtEl>
                                          <p:spTgt spid="8910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91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9102">
                                            <p:txEl>
                                              <p:pRg st="4" end="4"/>
                                            </p:txEl>
                                          </p:spTgt>
                                        </p:tgtEl>
                                        <p:attrNameLst>
                                          <p:attrName>style.visibility</p:attrName>
                                        </p:attrNameLst>
                                      </p:cBhvr>
                                      <p:to>
                                        <p:strVal val="visible"/>
                                      </p:to>
                                    </p:set>
                                    <p:animEffect transition="in" filter="fade">
                                      <p:cBhvr>
                                        <p:cTn id="35" dur="1000"/>
                                        <p:tgtEl>
                                          <p:spTgt spid="89102">
                                            <p:txEl>
                                              <p:pRg st="4" end="4"/>
                                            </p:txEl>
                                          </p:spTgt>
                                        </p:tgtEl>
                                      </p:cBhvr>
                                    </p:animEffect>
                                    <p:anim calcmode="lin" valueType="num">
                                      <p:cBhvr>
                                        <p:cTn id="36" dur="1000" fill="hold"/>
                                        <p:tgtEl>
                                          <p:spTgt spid="8910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91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9102">
                                            <p:txEl>
                                              <p:pRg st="5" end="5"/>
                                            </p:txEl>
                                          </p:spTgt>
                                        </p:tgtEl>
                                        <p:attrNameLst>
                                          <p:attrName>style.visibility</p:attrName>
                                        </p:attrNameLst>
                                      </p:cBhvr>
                                      <p:to>
                                        <p:strVal val="visible"/>
                                      </p:to>
                                    </p:set>
                                    <p:animEffect transition="in" filter="fade">
                                      <p:cBhvr>
                                        <p:cTn id="42" dur="1000"/>
                                        <p:tgtEl>
                                          <p:spTgt spid="89102">
                                            <p:txEl>
                                              <p:pRg st="5" end="5"/>
                                            </p:txEl>
                                          </p:spTgt>
                                        </p:tgtEl>
                                      </p:cBhvr>
                                    </p:animEffect>
                                    <p:anim calcmode="lin" valueType="num">
                                      <p:cBhvr>
                                        <p:cTn id="43" dur="1000" fill="hold"/>
                                        <p:tgtEl>
                                          <p:spTgt spid="8910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8910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89102">
                                            <p:txEl>
                                              <p:pRg st="6" end="6"/>
                                            </p:txEl>
                                          </p:spTgt>
                                        </p:tgtEl>
                                        <p:attrNameLst>
                                          <p:attrName>style.visibility</p:attrName>
                                        </p:attrNameLst>
                                      </p:cBhvr>
                                      <p:to>
                                        <p:strVal val="visible"/>
                                      </p:to>
                                    </p:set>
                                    <p:animEffect transition="in" filter="fade">
                                      <p:cBhvr>
                                        <p:cTn id="49" dur="1000"/>
                                        <p:tgtEl>
                                          <p:spTgt spid="89102">
                                            <p:txEl>
                                              <p:pRg st="6" end="6"/>
                                            </p:txEl>
                                          </p:spTgt>
                                        </p:tgtEl>
                                      </p:cBhvr>
                                    </p:animEffect>
                                    <p:anim calcmode="lin" valueType="num">
                                      <p:cBhvr>
                                        <p:cTn id="50" dur="1000" fill="hold"/>
                                        <p:tgtEl>
                                          <p:spTgt spid="8910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8910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89102">
                                            <p:txEl>
                                              <p:pRg st="7" end="7"/>
                                            </p:txEl>
                                          </p:spTgt>
                                        </p:tgtEl>
                                        <p:attrNameLst>
                                          <p:attrName>style.visibility</p:attrName>
                                        </p:attrNameLst>
                                      </p:cBhvr>
                                      <p:to>
                                        <p:strVal val="visible"/>
                                      </p:to>
                                    </p:set>
                                    <p:animEffect transition="in" filter="fade">
                                      <p:cBhvr>
                                        <p:cTn id="56" dur="1000"/>
                                        <p:tgtEl>
                                          <p:spTgt spid="89102">
                                            <p:txEl>
                                              <p:pRg st="7" end="7"/>
                                            </p:txEl>
                                          </p:spTgt>
                                        </p:tgtEl>
                                      </p:cBhvr>
                                    </p:animEffect>
                                    <p:anim calcmode="lin" valueType="num">
                                      <p:cBhvr>
                                        <p:cTn id="57" dur="1000" fill="hold"/>
                                        <p:tgtEl>
                                          <p:spTgt spid="8910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8910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89102">
                                            <p:txEl>
                                              <p:pRg st="8" end="8"/>
                                            </p:txEl>
                                          </p:spTgt>
                                        </p:tgtEl>
                                        <p:attrNameLst>
                                          <p:attrName>style.visibility</p:attrName>
                                        </p:attrNameLst>
                                      </p:cBhvr>
                                      <p:to>
                                        <p:strVal val="visible"/>
                                      </p:to>
                                    </p:set>
                                    <p:animEffect transition="in" filter="fade">
                                      <p:cBhvr>
                                        <p:cTn id="63" dur="1000"/>
                                        <p:tgtEl>
                                          <p:spTgt spid="89102">
                                            <p:txEl>
                                              <p:pRg st="8" end="8"/>
                                            </p:txEl>
                                          </p:spTgt>
                                        </p:tgtEl>
                                      </p:cBhvr>
                                    </p:animEffect>
                                    <p:anim calcmode="lin" valueType="num">
                                      <p:cBhvr>
                                        <p:cTn id="64" dur="1000" fill="hold"/>
                                        <p:tgtEl>
                                          <p:spTgt spid="8910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8910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4" name="Text Box 4"/>
          <p:cNvSpPr txBox="1">
            <a:spLocks noChangeArrowheads="1"/>
          </p:cNvSpPr>
          <p:nvPr/>
        </p:nvSpPr>
        <p:spPr bwMode="auto">
          <a:xfrm>
            <a:off x="2422392" y="2286000"/>
            <a:ext cx="4223016" cy="1501758"/>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070D41F-FE03-44B4-AFDF-243D816FA81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1263821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533400" y="626246"/>
            <a:ext cx="82296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p:txBody>
      </p:sp>
      <p:sp>
        <p:nvSpPr>
          <p:cNvPr id="116740" name="Text Box 4"/>
          <p:cNvSpPr txBox="1">
            <a:spLocks noChangeArrowheads="1"/>
          </p:cNvSpPr>
          <p:nvPr/>
        </p:nvSpPr>
        <p:spPr bwMode="auto">
          <a:xfrm>
            <a:off x="533400" y="2553831"/>
            <a:ext cx="8229600" cy="2677656"/>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Surrounded by pagans, heathens, and worldliness.</a:t>
            </a:r>
          </a:p>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Throne – Satan’s influence controlled the people of the city.</a:t>
            </a:r>
          </a:p>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Temptation to compromise.</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16741" name="Oval 5"/>
          <p:cNvSpPr>
            <a:spLocks noChangeArrowheads="1"/>
          </p:cNvSpPr>
          <p:nvPr/>
        </p:nvSpPr>
        <p:spPr bwMode="auto">
          <a:xfrm>
            <a:off x="2798976" y="1528484"/>
            <a:ext cx="3698448" cy="954107"/>
          </a:xfrm>
          <a:prstGeom prst="rect">
            <a:avLst/>
          </a:prstGeom>
          <a:solidFill>
            <a:schemeClr val="tx2">
              <a:lumMod val="60000"/>
              <a:lumOff val="40000"/>
            </a:schemeClr>
          </a:solidFill>
          <a:ln w="9525">
            <a:noFill/>
            <a:round/>
            <a:headEnd/>
            <a:tailEnd/>
          </a:ln>
          <a:effectLst>
            <a:outerShdw blurRad="149987" dist="250190" dir="8460000" algn="ctr">
              <a:srgbClr val="000000">
                <a:alpha val="28000"/>
              </a:srgbClr>
            </a:outerShdw>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Where Satan Dwells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(verse13)</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73D64D8C-718F-490B-A4DE-329054F43FB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512437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6741"/>
                                        </p:tgtEl>
                                        <p:attrNameLst>
                                          <p:attrName>style.visibility</p:attrName>
                                        </p:attrNameLst>
                                      </p:cBhvr>
                                      <p:to>
                                        <p:strVal val="visible"/>
                                      </p:to>
                                    </p:set>
                                    <p:animEffect transition="in" filter="randombar(horizontal)">
                                      <p:cBhvr>
                                        <p:cTn id="7" dur="500"/>
                                        <p:tgtEl>
                                          <p:spTgt spid="116741"/>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116740">
                                            <p:txEl>
                                              <p:pRg st="0" end="0"/>
                                            </p:txEl>
                                          </p:spTgt>
                                        </p:tgtEl>
                                        <p:attrNameLst>
                                          <p:attrName>style.visibility</p:attrName>
                                        </p:attrNameLst>
                                      </p:cBhvr>
                                      <p:to>
                                        <p:strVal val="visible"/>
                                      </p:to>
                                    </p:set>
                                    <p:animEffect transition="in" filter="fade">
                                      <p:cBhvr>
                                        <p:cTn id="12" dur="1000"/>
                                        <p:tgtEl>
                                          <p:spTgt spid="116740">
                                            <p:txEl>
                                              <p:pRg st="0" end="0"/>
                                            </p:txEl>
                                          </p:spTgt>
                                        </p:tgtEl>
                                      </p:cBhvr>
                                    </p:animEffect>
                                    <p:anim calcmode="lin" valueType="num">
                                      <p:cBhvr>
                                        <p:cTn id="13" dur="1000" fill="hold"/>
                                        <p:tgtEl>
                                          <p:spTgt spid="116740">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1674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16740">
                                            <p:txEl>
                                              <p:pRg st="1" end="1"/>
                                            </p:txEl>
                                          </p:spTgt>
                                        </p:tgtEl>
                                        <p:attrNameLst>
                                          <p:attrName>style.visibility</p:attrName>
                                        </p:attrNameLst>
                                      </p:cBhvr>
                                      <p:to>
                                        <p:strVal val="visible"/>
                                      </p:to>
                                    </p:set>
                                    <p:animEffect transition="in" filter="fade">
                                      <p:cBhvr>
                                        <p:cTn id="19" dur="1000"/>
                                        <p:tgtEl>
                                          <p:spTgt spid="116740">
                                            <p:txEl>
                                              <p:pRg st="1" end="1"/>
                                            </p:txEl>
                                          </p:spTgt>
                                        </p:tgtEl>
                                      </p:cBhvr>
                                    </p:animEffect>
                                    <p:anim calcmode="lin" valueType="num">
                                      <p:cBhvr>
                                        <p:cTn id="20" dur="1000" fill="hold"/>
                                        <p:tgtEl>
                                          <p:spTgt spid="116740">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674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116740">
                                            <p:txEl>
                                              <p:pRg st="2" end="2"/>
                                            </p:txEl>
                                          </p:spTgt>
                                        </p:tgtEl>
                                        <p:attrNameLst>
                                          <p:attrName>style.visibility</p:attrName>
                                        </p:attrNameLst>
                                      </p:cBhvr>
                                      <p:to>
                                        <p:strVal val="visible"/>
                                      </p:to>
                                    </p:set>
                                    <p:animEffect transition="in" filter="fade">
                                      <p:cBhvr>
                                        <p:cTn id="26" dur="1000"/>
                                        <p:tgtEl>
                                          <p:spTgt spid="116740">
                                            <p:txEl>
                                              <p:pRg st="2" end="2"/>
                                            </p:txEl>
                                          </p:spTgt>
                                        </p:tgtEl>
                                      </p:cBhvr>
                                    </p:animEffect>
                                    <p:anim calcmode="lin" valueType="num">
                                      <p:cBhvr>
                                        <p:cTn id="27" dur="1000" fill="hold"/>
                                        <p:tgtEl>
                                          <p:spTgt spid="116740">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1674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build="p"/>
      <p:bldP spid="11674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Text Box 4"/>
          <p:cNvSpPr txBox="1">
            <a:spLocks noChangeArrowheads="1"/>
          </p:cNvSpPr>
          <p:nvPr/>
        </p:nvSpPr>
        <p:spPr bwMode="auto">
          <a:xfrm>
            <a:off x="533400" y="1752600"/>
            <a:ext cx="8153400" cy="2850011"/>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1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“Everyone has a choice to make. Either compromise faith and blend with the evil, or face the ridicule from the majority as foolish, fanatical, and too radical about faith.”</a:t>
            </a:r>
          </a:p>
          <a:p>
            <a:pPr marL="0" marR="0" lvl="0" indent="0" algn="r" defTabSz="914400" rtl="0" eaLnBrk="0" fontAlgn="base" latinLnBrk="0" hangingPunct="0">
              <a:lnSpc>
                <a:spcPct val="11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Robert Harkrider,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36</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6496DCFC-9980-4717-91B1-703557D5E7C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93071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188077" y="685651"/>
            <a:ext cx="6649577" cy="954107"/>
          </a:xfrm>
          <a:prstGeom prst="rect">
            <a:avLst/>
          </a:prstGeom>
          <a:noFill/>
          <a:ln>
            <a:noFill/>
          </a:ln>
          <a:effectLst/>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32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“Letter to the Church at Pergamum”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4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Church That Compromised</a:t>
            </a:r>
          </a:p>
        </p:txBody>
      </p:sp>
      <p:sp>
        <p:nvSpPr>
          <p:cNvPr id="9" name="Text Box 3"/>
          <p:cNvSpPr txBox="1">
            <a:spLocks noChangeArrowheads="1"/>
          </p:cNvSpPr>
          <p:nvPr/>
        </p:nvSpPr>
        <p:spPr bwMode="auto">
          <a:xfrm>
            <a:off x="533400" y="2133600"/>
            <a:ext cx="7958931" cy="3323987"/>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Identification of the Author (verse 12)</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Commendation (verse 13)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Condemnation (verses 14-15)</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Plea to Repent (verse 16)</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Promise if Overcome (verses 10-11)</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EBA1A775-9F2F-476B-AA2F-78B94D11AD2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16891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1000"/>
                                        <p:tgtEl>
                                          <p:spTgt spid="9">
                                            <p:txEl>
                                              <p:pRg st="3" end="3"/>
                                            </p:txEl>
                                          </p:spTgt>
                                        </p:tgtEl>
                                      </p:cBhvr>
                                    </p:animEffect>
                                    <p:anim calcmode="lin" valueType="num">
                                      <p:cBhvr>
                                        <p:cTn id="2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1000"/>
                                        <p:tgtEl>
                                          <p:spTgt spid="9">
                                            <p:txEl>
                                              <p:pRg st="4" end="4"/>
                                            </p:txEl>
                                          </p:spTgt>
                                        </p:tgtEl>
                                      </p:cBhvr>
                                    </p:animEffect>
                                    <p:anim calcmode="lin" valueType="num">
                                      <p:cBhvr>
                                        <p:cTn id="3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533400" y="626246"/>
            <a:ext cx="82296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p:txBody>
      </p:sp>
      <p:sp>
        <p:nvSpPr>
          <p:cNvPr id="116740" name="Text Box 4"/>
          <p:cNvSpPr txBox="1">
            <a:spLocks noChangeArrowheads="1"/>
          </p:cNvSpPr>
          <p:nvPr/>
        </p:nvSpPr>
        <p:spPr bwMode="auto">
          <a:xfrm>
            <a:off x="533400" y="2553831"/>
            <a:ext cx="8229600" cy="3323987"/>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Surrounded by pagans, heathens, and worldliness</a:t>
            </a:r>
          </a:p>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Throne – Satan’s influence controlled the people of the city</a:t>
            </a:r>
          </a:p>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Temptation to compromise</a:t>
            </a:r>
          </a:p>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Could overcome and conquer!</a:t>
            </a: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p>
        </p:txBody>
      </p:sp>
      <p:sp>
        <p:nvSpPr>
          <p:cNvPr id="116741" name="Oval 5"/>
          <p:cNvSpPr>
            <a:spLocks noChangeArrowheads="1"/>
          </p:cNvSpPr>
          <p:nvPr/>
        </p:nvSpPr>
        <p:spPr bwMode="auto">
          <a:xfrm>
            <a:off x="2798976" y="1528484"/>
            <a:ext cx="3698448" cy="954107"/>
          </a:xfrm>
          <a:prstGeom prst="rect">
            <a:avLst/>
          </a:prstGeom>
          <a:solidFill>
            <a:schemeClr val="tx2">
              <a:lumMod val="60000"/>
              <a:lumOff val="40000"/>
            </a:schemeClr>
          </a:solidFill>
          <a:ln w="9525">
            <a:noFill/>
            <a:round/>
            <a:headEnd/>
            <a:tailEnd/>
          </a:ln>
          <a:effectLst>
            <a:outerShdw blurRad="149987" dist="250190" dir="8460000" algn="ctr">
              <a:srgbClr val="000000">
                <a:alpha val="28000"/>
              </a:srgbClr>
            </a:outerShdw>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Where Satan Dwells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(verse13)</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CE1C71CC-89CE-4473-A3B5-6F0D9EEBF78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54557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6740">
                                            <p:txEl>
                                              <p:pRg st="3" end="3"/>
                                            </p:txEl>
                                          </p:spTgt>
                                        </p:tgtEl>
                                        <p:attrNameLst>
                                          <p:attrName>style.visibility</p:attrName>
                                        </p:attrNameLst>
                                      </p:cBhvr>
                                      <p:to>
                                        <p:strVal val="visible"/>
                                      </p:to>
                                    </p:set>
                                    <p:animEffect transition="in" filter="fade">
                                      <p:cBhvr>
                                        <p:cTn id="7" dur="1000"/>
                                        <p:tgtEl>
                                          <p:spTgt spid="116740">
                                            <p:txEl>
                                              <p:pRg st="3" end="3"/>
                                            </p:txEl>
                                          </p:spTgt>
                                        </p:tgtEl>
                                      </p:cBhvr>
                                    </p:animEffect>
                                    <p:anim calcmode="lin" valueType="num">
                                      <p:cBhvr>
                                        <p:cTn id="8" dur="1000" fill="hold"/>
                                        <p:tgtEl>
                                          <p:spTgt spid="116740">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1674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Text Box 4"/>
          <p:cNvSpPr txBox="1">
            <a:spLocks noChangeArrowheads="1"/>
          </p:cNvSpPr>
          <p:nvPr/>
        </p:nvSpPr>
        <p:spPr bwMode="auto">
          <a:xfrm>
            <a:off x="457200" y="609600"/>
            <a:ext cx="8305800" cy="5570756"/>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principle of the Christian life </a:t>
            </a:r>
            <a:r>
              <a:rPr kumimoji="0" lang="en-US" altLang="en-US" sz="32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is not escape</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but conquest. It may be that we often feel it would be very much easier to be a Christian in some other place and in some other circumstances, amongst people who are more sympathetic … If in the early days Christians had run away every time they were confronted with an engagement very difficult, there would have been no chance of a world for Christ.”</a:t>
            </a:r>
          </a:p>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William Barclay,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Revelation of John</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1:112-113</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3D63BED3-33C1-4891-93C9-2C8A87FD526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080251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6" name="Text Box 4"/>
          <p:cNvSpPr txBox="1">
            <a:spLocks noChangeArrowheads="1"/>
          </p:cNvSpPr>
          <p:nvPr/>
        </p:nvSpPr>
        <p:spPr bwMode="auto">
          <a:xfrm>
            <a:off x="2422392" y="2420938"/>
            <a:ext cx="4223016" cy="2308324"/>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1A864B92-E7C7-45AC-9F5D-9B4E0B6349D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2335898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a:p>
            <a:pPr marL="0" marR="0" lvl="0" indent="0" algn="ctr" defTabSz="914400" rtl="0" eaLnBrk="0" fontAlgn="base" latinLnBrk="0" hangingPunct="0">
              <a:lnSpc>
                <a:spcPct val="120000"/>
              </a:lnSpc>
              <a:spcBef>
                <a:spcPct val="0"/>
              </a:spcBef>
              <a:spcAft>
                <a:spcPct val="0"/>
              </a:spcAft>
              <a:buClrTx/>
              <a:buSzTx/>
              <a:buFontTx/>
              <a:buNone/>
              <a:tabLst/>
              <a:defRPr/>
            </a:pPr>
            <a:r>
              <a:rPr lang="en-US" altLang="en-US" sz="3200" i="1" dirty="0">
                <a:latin typeface="Arial" panose="020B0604020202020204" pitchFamily="34" charset="0"/>
                <a:cs typeface="Arial" panose="020B0604020202020204" pitchFamily="34" charset="0"/>
              </a:rPr>
              <a:t>“But I Have A Few Things Against Thee”</a:t>
            </a:r>
            <a:endParaRPr kumimoji="0" lang="en-US" altLang="en-US" sz="3200" i="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117764" name="Text Box 4"/>
          <p:cNvSpPr txBox="1">
            <a:spLocks noChangeArrowheads="1"/>
          </p:cNvSpPr>
          <p:nvPr/>
        </p:nvSpPr>
        <p:spPr bwMode="auto">
          <a:xfrm>
            <a:off x="495300" y="2283868"/>
            <a:ext cx="8362950" cy="4401205"/>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a:t>
            </a:r>
            <a:r>
              <a:rPr lang="en-US" altLang="en-US" sz="2800" b="1" i="1" dirty="0">
                <a:latin typeface="Arial" panose="020B0604020202020204" pitchFamily="34" charset="0"/>
                <a:cs typeface="Arial" panose="020B0604020202020204" pitchFamily="34" charset="0"/>
              </a:rPr>
              <a:t>to the teaching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Numbers 22 - 25:1-8; 31:16 – Seduced Israel with harlots to cause them to sin – so would not be blessed.</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Peter 2:15-16 – wages of unrighteousness.</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Jude 11 – error of Balaam for profit.</a:t>
            </a:r>
          </a:p>
          <a:p>
            <a:pPr marL="971550" marR="0" lvl="1" indent="-514350" algn="l" defTabSz="396875" rtl="0" eaLnBrk="0" fontAlgn="base" latinLnBrk="0" hangingPunct="0">
              <a:lnSpc>
                <a:spcPct val="100000"/>
              </a:lnSpc>
              <a:spcBef>
                <a:spcPct val="500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Stands for doctrine of compromise.</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6B354E97-8C23-49CB-989C-336A82FEE42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552075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animEffect transition="in" filter="fade">
                                      <p:cBhvr>
                                        <p:cTn id="7" dur="1000"/>
                                        <p:tgtEl>
                                          <p:spTgt spid="117764">
                                            <p:txEl>
                                              <p:pRg st="0" end="0"/>
                                            </p:txEl>
                                          </p:spTgt>
                                        </p:tgtEl>
                                      </p:cBhvr>
                                    </p:animEffect>
                                    <p:anim calcmode="lin" valueType="num">
                                      <p:cBhvr>
                                        <p:cTn id="8" dur="1000" fill="hold"/>
                                        <p:tgtEl>
                                          <p:spTgt spid="1177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17764">
                                            <p:txEl>
                                              <p:pRg st="1" end="1"/>
                                            </p:txEl>
                                          </p:spTgt>
                                        </p:tgtEl>
                                        <p:attrNameLst>
                                          <p:attrName>style.visibility</p:attrName>
                                        </p:attrNameLst>
                                      </p:cBhvr>
                                      <p:to>
                                        <p:strVal val="visible"/>
                                      </p:to>
                                    </p:set>
                                    <p:animEffect transition="in" filter="fade">
                                      <p:cBhvr>
                                        <p:cTn id="12" dur="1000"/>
                                        <p:tgtEl>
                                          <p:spTgt spid="117764">
                                            <p:txEl>
                                              <p:pRg st="1" end="1"/>
                                            </p:txEl>
                                          </p:spTgt>
                                        </p:tgtEl>
                                      </p:cBhvr>
                                    </p:animEffect>
                                    <p:anim calcmode="lin" valueType="num">
                                      <p:cBhvr>
                                        <p:cTn id="13" dur="1000" fill="hold"/>
                                        <p:tgtEl>
                                          <p:spTgt spid="11776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7764">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17764">
                                            <p:txEl>
                                              <p:pRg st="2" end="2"/>
                                            </p:txEl>
                                          </p:spTgt>
                                        </p:tgtEl>
                                        <p:attrNameLst>
                                          <p:attrName>style.visibility</p:attrName>
                                        </p:attrNameLst>
                                      </p:cBhvr>
                                      <p:to>
                                        <p:strVal val="visible"/>
                                      </p:to>
                                    </p:set>
                                    <p:animEffect transition="in" filter="fade">
                                      <p:cBhvr>
                                        <p:cTn id="17" dur="1000"/>
                                        <p:tgtEl>
                                          <p:spTgt spid="117764">
                                            <p:txEl>
                                              <p:pRg st="2" end="2"/>
                                            </p:txEl>
                                          </p:spTgt>
                                        </p:tgtEl>
                                      </p:cBhvr>
                                    </p:animEffect>
                                    <p:anim calcmode="lin" valueType="num">
                                      <p:cBhvr>
                                        <p:cTn id="18" dur="1000" fill="hold"/>
                                        <p:tgtEl>
                                          <p:spTgt spid="11776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7764">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17764">
                                            <p:txEl>
                                              <p:pRg st="3" end="3"/>
                                            </p:txEl>
                                          </p:spTgt>
                                        </p:tgtEl>
                                        <p:attrNameLst>
                                          <p:attrName>style.visibility</p:attrName>
                                        </p:attrNameLst>
                                      </p:cBhvr>
                                      <p:to>
                                        <p:strVal val="visible"/>
                                      </p:to>
                                    </p:set>
                                    <p:animEffect transition="in" filter="fade">
                                      <p:cBhvr>
                                        <p:cTn id="22" dur="1000"/>
                                        <p:tgtEl>
                                          <p:spTgt spid="117764">
                                            <p:txEl>
                                              <p:pRg st="3" end="3"/>
                                            </p:txEl>
                                          </p:spTgt>
                                        </p:tgtEl>
                                      </p:cBhvr>
                                    </p:animEffect>
                                    <p:anim calcmode="lin" valueType="num">
                                      <p:cBhvr>
                                        <p:cTn id="23" dur="1000" fill="hold"/>
                                        <p:tgtEl>
                                          <p:spTgt spid="11776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17764">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17764">
                                            <p:txEl>
                                              <p:pRg st="4" end="4"/>
                                            </p:txEl>
                                          </p:spTgt>
                                        </p:tgtEl>
                                        <p:attrNameLst>
                                          <p:attrName>style.visibility</p:attrName>
                                        </p:attrNameLst>
                                      </p:cBhvr>
                                      <p:to>
                                        <p:strVal val="visible"/>
                                      </p:to>
                                    </p:set>
                                    <p:animEffect transition="in" filter="fade">
                                      <p:cBhvr>
                                        <p:cTn id="27" dur="1000"/>
                                        <p:tgtEl>
                                          <p:spTgt spid="117764">
                                            <p:txEl>
                                              <p:pRg st="4" end="4"/>
                                            </p:txEl>
                                          </p:spTgt>
                                        </p:tgtEl>
                                      </p:cBhvr>
                                    </p:animEffect>
                                    <p:anim calcmode="lin" valueType="num">
                                      <p:cBhvr>
                                        <p:cTn id="28" dur="1000" fill="hold"/>
                                        <p:tgtEl>
                                          <p:spTgt spid="11776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1776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a:p>
            <a:pPr marL="0" marR="0" lvl="0" indent="0" algn="ctr" defTabSz="914400" rtl="0" eaLnBrk="0" fontAlgn="base" latinLnBrk="0" hangingPunct="0">
              <a:lnSpc>
                <a:spcPct val="120000"/>
              </a:lnSpc>
              <a:spcBef>
                <a:spcPct val="0"/>
              </a:spcBef>
              <a:spcAft>
                <a:spcPct val="0"/>
              </a:spcAft>
              <a:buClrTx/>
              <a:buSzTx/>
              <a:buFontTx/>
              <a:buNone/>
              <a:tabLst/>
              <a:defRPr/>
            </a:pPr>
            <a:r>
              <a:rPr lang="en-US" altLang="en-US" sz="3200" i="1" dirty="0">
                <a:latin typeface="Arial" panose="020B0604020202020204" pitchFamily="34" charset="0"/>
                <a:cs typeface="Arial" panose="020B0604020202020204" pitchFamily="34" charset="0"/>
              </a:rPr>
              <a:t>“But I Have A Few Things Against Thee”</a:t>
            </a:r>
            <a:endParaRPr kumimoji="0" lang="en-US" altLang="en-US" sz="3200" i="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117764" name="Text Box 4"/>
          <p:cNvSpPr txBox="1">
            <a:spLocks noChangeArrowheads="1"/>
          </p:cNvSpPr>
          <p:nvPr/>
        </p:nvSpPr>
        <p:spPr bwMode="auto">
          <a:xfrm>
            <a:off x="495300" y="2203644"/>
            <a:ext cx="8153400" cy="4616648"/>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a:t>
            </a:r>
            <a:r>
              <a:rPr lang="en-US" altLang="en-US" sz="2800" b="1" i="1" dirty="0">
                <a:latin typeface="Arial" panose="020B0604020202020204" pitchFamily="34" charset="0"/>
                <a:cs typeface="Arial" panose="020B0604020202020204" pitchFamily="34" charset="0"/>
              </a:rPr>
              <a:t>to the teaching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lvl="1" indent="-514350" eaLnBrk="0" fontAlgn="base" hangingPunct="0">
              <a:spcBef>
                <a:spcPct val="50000"/>
              </a:spcBef>
              <a:spcAft>
                <a:spcPct val="0"/>
              </a:spcAft>
              <a:buFont typeface="+mj-lt"/>
              <a:buAutoNum type="arabicPeriod"/>
            </a:pPr>
            <a:r>
              <a:rPr lang="en-US" altLang="en-US" sz="2800" i="1" dirty="0">
                <a:latin typeface="Arial" panose="020B0604020202020204" pitchFamily="34" charset="0"/>
                <a:cs typeface="Arial" panose="020B0604020202020204" pitchFamily="34" charset="0"/>
              </a:rPr>
              <a:t>“to eat things sacrificed to idols, and to commit fornication.”</a:t>
            </a:r>
          </a:p>
          <a:p>
            <a:pPr lvl="2" eaLnBrk="0" fontAlgn="base" hangingPunct="0">
              <a:spcBef>
                <a:spcPct val="50000"/>
              </a:spcBef>
              <a:spcAft>
                <a:spcPct val="0"/>
              </a:spcAft>
            </a:pPr>
            <a:r>
              <a:rPr lang="en-US" altLang="en-US" sz="2800" i="1" dirty="0">
                <a:latin typeface="Arial" panose="020B0604020202020204" pitchFamily="34" charset="0"/>
                <a:cs typeface="Arial" panose="020B0604020202020204" pitchFamily="34" charset="0"/>
              </a:rPr>
              <a:t>– </a:t>
            </a:r>
            <a:r>
              <a:rPr lang="en-US" altLang="en-US" sz="2800" dirty="0">
                <a:latin typeface="Arial" panose="020B0604020202020204" pitchFamily="34" charset="0"/>
                <a:cs typeface="Arial" panose="020B0604020202020204" pitchFamily="34" charset="0"/>
              </a:rPr>
              <a:t>Christians were encouraged to embrace these idolatrous practices for the sake of getting along / safety.</a:t>
            </a:r>
          </a:p>
          <a:p>
            <a:pPr marL="971550" lvl="1" indent="-514350" eaLnBrk="0" fontAlgn="base" hangingPunct="0">
              <a:spcBef>
                <a:spcPct val="50000"/>
              </a:spcBef>
              <a:spcAft>
                <a:spcPct val="0"/>
              </a:spcAft>
              <a:buFont typeface="+mj-lt"/>
              <a:buAutoNum type="arabicPeriod"/>
            </a:pPr>
            <a:r>
              <a:rPr lang="en-US" altLang="en-US" sz="2800" dirty="0">
                <a:latin typeface="Arial" panose="020B0604020202020204" pitchFamily="34" charset="0"/>
                <a:cs typeface="Arial" panose="020B0604020202020204" pitchFamily="34" charset="0"/>
              </a:rPr>
              <a:t>Things associated with idolatry (Acts 15:20, 29; 1 Corinthians 10:23ff).</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6B354E97-8C23-49CB-989C-336A82FEE42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2771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animEffect transition="in" filter="fade">
                                      <p:cBhvr>
                                        <p:cTn id="7" dur="1000"/>
                                        <p:tgtEl>
                                          <p:spTgt spid="117764">
                                            <p:txEl>
                                              <p:pRg st="0" end="0"/>
                                            </p:txEl>
                                          </p:spTgt>
                                        </p:tgtEl>
                                      </p:cBhvr>
                                    </p:animEffect>
                                    <p:anim calcmode="lin" valueType="num">
                                      <p:cBhvr>
                                        <p:cTn id="8" dur="1000" fill="hold"/>
                                        <p:tgtEl>
                                          <p:spTgt spid="1177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17764">
                                            <p:txEl>
                                              <p:pRg st="1" end="1"/>
                                            </p:txEl>
                                          </p:spTgt>
                                        </p:tgtEl>
                                        <p:attrNameLst>
                                          <p:attrName>style.visibility</p:attrName>
                                        </p:attrNameLst>
                                      </p:cBhvr>
                                      <p:to>
                                        <p:strVal val="visible"/>
                                      </p:to>
                                    </p:set>
                                    <p:animEffect transition="in" filter="fade">
                                      <p:cBhvr>
                                        <p:cTn id="12" dur="1000"/>
                                        <p:tgtEl>
                                          <p:spTgt spid="117764">
                                            <p:txEl>
                                              <p:pRg st="1" end="1"/>
                                            </p:txEl>
                                          </p:spTgt>
                                        </p:tgtEl>
                                      </p:cBhvr>
                                    </p:animEffect>
                                    <p:anim calcmode="lin" valueType="num">
                                      <p:cBhvr>
                                        <p:cTn id="13" dur="1000" fill="hold"/>
                                        <p:tgtEl>
                                          <p:spTgt spid="11776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7764">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17764">
                                            <p:txEl>
                                              <p:pRg st="2" end="2"/>
                                            </p:txEl>
                                          </p:spTgt>
                                        </p:tgtEl>
                                        <p:attrNameLst>
                                          <p:attrName>style.visibility</p:attrName>
                                        </p:attrNameLst>
                                      </p:cBhvr>
                                      <p:to>
                                        <p:strVal val="visible"/>
                                      </p:to>
                                    </p:set>
                                    <p:animEffect transition="in" filter="fade">
                                      <p:cBhvr>
                                        <p:cTn id="17" dur="1000"/>
                                        <p:tgtEl>
                                          <p:spTgt spid="117764">
                                            <p:txEl>
                                              <p:pRg st="2" end="2"/>
                                            </p:txEl>
                                          </p:spTgt>
                                        </p:tgtEl>
                                      </p:cBhvr>
                                    </p:animEffect>
                                    <p:anim calcmode="lin" valueType="num">
                                      <p:cBhvr>
                                        <p:cTn id="18" dur="1000" fill="hold"/>
                                        <p:tgtEl>
                                          <p:spTgt spid="11776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7764">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17764">
                                            <p:txEl>
                                              <p:pRg st="3" end="3"/>
                                            </p:txEl>
                                          </p:spTgt>
                                        </p:tgtEl>
                                        <p:attrNameLst>
                                          <p:attrName>style.visibility</p:attrName>
                                        </p:attrNameLst>
                                      </p:cBhvr>
                                      <p:to>
                                        <p:strVal val="visible"/>
                                      </p:to>
                                    </p:set>
                                    <p:animEffect transition="in" filter="fade">
                                      <p:cBhvr>
                                        <p:cTn id="22" dur="1000"/>
                                        <p:tgtEl>
                                          <p:spTgt spid="117764">
                                            <p:txEl>
                                              <p:pRg st="3" end="3"/>
                                            </p:txEl>
                                          </p:spTgt>
                                        </p:tgtEl>
                                      </p:cBhvr>
                                    </p:animEffect>
                                    <p:anim calcmode="lin" valueType="num">
                                      <p:cBhvr>
                                        <p:cTn id="23" dur="1000" fill="hold"/>
                                        <p:tgtEl>
                                          <p:spTgt spid="11776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1776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lvl="0" algn="ctr" defTabSz="914400" eaLnBrk="0" fontAlgn="base" hangingPunct="0">
              <a:lnSpc>
                <a:spcPct val="120000"/>
              </a:lnSpc>
              <a:spcBef>
                <a:spcPct val="0"/>
              </a:spcBef>
              <a:spcAft>
                <a:spcPct val="0"/>
              </a:spcAf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b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lang="en-US" altLang="en-US" sz="3200" i="1" dirty="0">
                <a:latin typeface="Arial" panose="020B0604020202020204" pitchFamily="34" charset="0"/>
                <a:cs typeface="Arial" panose="020B0604020202020204" pitchFamily="34" charset="0"/>
              </a:rPr>
              <a:t>“But I Have A Few Things Against Thee”</a:t>
            </a:r>
          </a:p>
        </p:txBody>
      </p:sp>
      <p:sp>
        <p:nvSpPr>
          <p:cNvPr id="117764" name="Text Box 4"/>
          <p:cNvSpPr txBox="1">
            <a:spLocks noChangeArrowheads="1"/>
          </p:cNvSpPr>
          <p:nvPr/>
        </p:nvSpPr>
        <p:spPr bwMode="auto">
          <a:xfrm>
            <a:off x="533400" y="2109004"/>
            <a:ext cx="8153400" cy="4708981"/>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Nicolaitans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15)</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Don’t know who they are. (2:6)</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Some think it refers to the Gnostics (what flesh does is immaterial) – thus could compromise for safety.</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lang="en-US" altLang="en-US" sz="2800" dirty="0">
                <a:latin typeface="Arial" panose="020B0604020202020204" pitchFamily="34" charset="0"/>
                <a:cs typeface="Arial" panose="020B0604020202020204" pitchFamily="34" charset="0"/>
              </a:rPr>
              <a:t>Philosophy that a little compromise would not jeopardize your soul.</a:t>
            </a:r>
            <a:endParaRPr kumimoji="0" lang="en-US" altLang="en-US" sz="28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2D4CB011-5CA8-4BF1-9666-966534E03CF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815083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7764">
                                            <p:txEl>
                                              <p:pRg st="1" end="1"/>
                                            </p:txEl>
                                          </p:spTgt>
                                        </p:tgtEl>
                                        <p:attrNameLst>
                                          <p:attrName>style.visibility</p:attrName>
                                        </p:attrNameLst>
                                      </p:cBhvr>
                                      <p:to>
                                        <p:strVal val="visible"/>
                                      </p:to>
                                    </p:set>
                                    <p:animEffect transition="in" filter="fade">
                                      <p:cBhvr>
                                        <p:cTn id="7" dur="1000"/>
                                        <p:tgtEl>
                                          <p:spTgt spid="117764">
                                            <p:txEl>
                                              <p:pRg st="1" end="1"/>
                                            </p:txEl>
                                          </p:spTgt>
                                        </p:tgtEl>
                                      </p:cBhvr>
                                    </p:animEffect>
                                    <p:anim calcmode="lin" valueType="num">
                                      <p:cBhvr>
                                        <p:cTn id="8" dur="1000" fill="hold"/>
                                        <p:tgtEl>
                                          <p:spTgt spid="11776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7764">
                                            <p:txEl>
                                              <p:pRg st="2" end="2"/>
                                            </p:txEl>
                                          </p:spTgt>
                                        </p:tgtEl>
                                        <p:attrNameLst>
                                          <p:attrName>style.visibility</p:attrName>
                                        </p:attrNameLst>
                                      </p:cBhvr>
                                      <p:to>
                                        <p:strVal val="visible"/>
                                      </p:to>
                                    </p:set>
                                    <p:animEffect transition="in" filter="fade">
                                      <p:cBhvr>
                                        <p:cTn id="14" dur="1000"/>
                                        <p:tgtEl>
                                          <p:spTgt spid="117764">
                                            <p:txEl>
                                              <p:pRg st="2" end="2"/>
                                            </p:txEl>
                                          </p:spTgt>
                                        </p:tgtEl>
                                      </p:cBhvr>
                                    </p:animEffect>
                                    <p:anim calcmode="lin" valueType="num">
                                      <p:cBhvr>
                                        <p:cTn id="15" dur="1000" fill="hold"/>
                                        <p:tgtEl>
                                          <p:spTgt spid="11776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776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7764">
                                            <p:txEl>
                                              <p:pRg st="3" end="3"/>
                                            </p:txEl>
                                          </p:spTgt>
                                        </p:tgtEl>
                                        <p:attrNameLst>
                                          <p:attrName>style.visibility</p:attrName>
                                        </p:attrNameLst>
                                      </p:cBhvr>
                                      <p:to>
                                        <p:strVal val="visible"/>
                                      </p:to>
                                    </p:set>
                                    <p:animEffect transition="in" filter="fade">
                                      <p:cBhvr>
                                        <p:cTn id="21" dur="1000"/>
                                        <p:tgtEl>
                                          <p:spTgt spid="117764">
                                            <p:txEl>
                                              <p:pRg st="3" end="3"/>
                                            </p:txEl>
                                          </p:spTgt>
                                        </p:tgtEl>
                                      </p:cBhvr>
                                    </p:animEffect>
                                    <p:anim calcmode="lin" valueType="num">
                                      <p:cBhvr>
                                        <p:cTn id="22" dur="1000" fill="hold"/>
                                        <p:tgtEl>
                                          <p:spTgt spid="11776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776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7764">
                                            <p:txEl>
                                              <p:pRg st="4" end="4"/>
                                            </p:txEl>
                                          </p:spTgt>
                                        </p:tgtEl>
                                        <p:attrNameLst>
                                          <p:attrName>style.visibility</p:attrName>
                                        </p:attrNameLst>
                                      </p:cBhvr>
                                      <p:to>
                                        <p:strVal val="visible"/>
                                      </p:to>
                                    </p:set>
                                    <p:animEffect transition="in" filter="fade">
                                      <p:cBhvr>
                                        <p:cTn id="28" dur="1000"/>
                                        <p:tgtEl>
                                          <p:spTgt spid="117764">
                                            <p:txEl>
                                              <p:pRg st="4" end="4"/>
                                            </p:txEl>
                                          </p:spTgt>
                                        </p:tgtEl>
                                      </p:cBhvr>
                                    </p:animEffect>
                                    <p:anim calcmode="lin" valueType="num">
                                      <p:cBhvr>
                                        <p:cTn id="29" dur="1000" fill="hold"/>
                                        <p:tgtEl>
                                          <p:spTgt spid="11776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776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1" name="Text Box 5"/>
          <p:cNvSpPr txBox="1">
            <a:spLocks noChangeArrowheads="1"/>
          </p:cNvSpPr>
          <p:nvPr/>
        </p:nvSpPr>
        <p:spPr bwMode="auto">
          <a:xfrm>
            <a:off x="533400" y="870496"/>
            <a:ext cx="7924800" cy="4539704"/>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fault of the Nicolaitans was that they were </a:t>
            </a:r>
            <a:r>
              <a:rPr kumimoji="0" lang="en-US" altLang="en-US" sz="32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seeking to adjust Christianity to the level of the world</a:t>
            </a:r>
            <a:r>
              <a:rPr kumimoji="0" lang="en-US" altLang="en-US" sz="3200" b="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rather than lift the world to the level of Christianity. In other words, they were following a policy of compromise simply and solely to save themselves from trouble they were afraid and unwilling to face.”</a:t>
            </a:r>
          </a:p>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alt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William Barclay, </a:t>
            </a:r>
            <a:r>
              <a:rPr kumimoji="0" lang="en-US" altLang="en-US" sz="2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Revelation of John</a:t>
            </a:r>
            <a:r>
              <a:rPr kumimoji="0" lang="en-US" alt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I:115</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BB841426-414B-44BA-953B-2253C69187B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954754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ChangeArrowheads="1"/>
          </p:cNvSpPr>
          <p:nvPr/>
        </p:nvSpPr>
        <p:spPr bwMode="auto">
          <a:xfrm>
            <a:off x="838200" y="505354"/>
            <a:ext cx="3048000" cy="1524000"/>
          </a:xfrm>
          <a:prstGeom prst="rect">
            <a:avLst/>
          </a:prstGeom>
          <a:solidFill>
            <a:schemeClr val="tx2">
              <a:lumMod val="60000"/>
              <a:lumOff val="40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Balaam</a:t>
            </a:r>
          </a:p>
        </p:txBody>
      </p:sp>
      <p:sp>
        <p:nvSpPr>
          <p:cNvPr id="128005" name="Rectangle 5"/>
          <p:cNvSpPr>
            <a:spLocks noChangeArrowheads="1"/>
          </p:cNvSpPr>
          <p:nvPr/>
        </p:nvSpPr>
        <p:spPr bwMode="auto">
          <a:xfrm>
            <a:off x="5181600" y="505354"/>
            <a:ext cx="3048000" cy="15240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Nicolaitans</a:t>
            </a:r>
          </a:p>
        </p:txBody>
      </p:sp>
      <p:sp>
        <p:nvSpPr>
          <p:cNvPr id="128007" name="Rectangle 7"/>
          <p:cNvSpPr>
            <a:spLocks noChangeArrowheads="1"/>
          </p:cNvSpPr>
          <p:nvPr/>
        </p:nvSpPr>
        <p:spPr bwMode="auto">
          <a:xfrm>
            <a:off x="3040693" y="1981200"/>
            <a:ext cx="3048000" cy="914400"/>
          </a:xfrm>
          <a:prstGeom prst="rect">
            <a:avLst/>
          </a:prstGeom>
          <a:solidFill>
            <a:schemeClr val="tx2">
              <a:lumMod val="75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Same Doctrine</a:t>
            </a:r>
          </a:p>
        </p:txBody>
      </p:sp>
      <p:sp>
        <p:nvSpPr>
          <p:cNvPr id="128008" name="AutoShape 8"/>
          <p:cNvSpPr>
            <a:spLocks noChangeArrowheads="1"/>
          </p:cNvSpPr>
          <p:nvPr/>
        </p:nvSpPr>
        <p:spPr bwMode="auto">
          <a:xfrm rot="-1473205">
            <a:off x="2487463" y="1956147"/>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09" name="AutoShape 9"/>
          <p:cNvSpPr>
            <a:spLocks noChangeArrowheads="1"/>
          </p:cNvSpPr>
          <p:nvPr/>
        </p:nvSpPr>
        <p:spPr bwMode="auto">
          <a:xfrm rot="1473205" flipH="1">
            <a:off x="6297464" y="1956147"/>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10" name="Text Box 10"/>
          <p:cNvSpPr txBox="1">
            <a:spLocks noChangeArrowheads="1"/>
          </p:cNvSpPr>
          <p:nvPr/>
        </p:nvSpPr>
        <p:spPr bwMode="auto">
          <a:xfrm>
            <a:off x="754144" y="3200400"/>
            <a:ext cx="7619801" cy="2369880"/>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is significant to mention here that the term </a:t>
            </a:r>
            <a:r>
              <a:rPr kumimoji="0" lang="en-US" altLang="en-US" sz="2800" b="0" i="1" u="sng"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Nicolaitane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is the Greek equivalent of the name </a:t>
            </a:r>
            <a:r>
              <a:rPr kumimoji="0" lang="en-US" altLang="en-US" sz="2800" b="0"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Balaam</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in the Hebrew, and they both meant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destroyer of the people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Foy E. Wallace, Jr.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Book of Revelation</a:t>
            </a:r>
            <a:r>
              <a:rPr kumimoji="0" lang="en-US" alt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93</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11A3BBF4-400D-4501-8815-8619D2486AA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915352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8008"/>
                                        </p:tgtEl>
                                        <p:attrNameLst>
                                          <p:attrName>style.visibility</p:attrName>
                                        </p:attrNameLst>
                                      </p:cBhvr>
                                      <p:to>
                                        <p:strVal val="visible"/>
                                      </p:to>
                                    </p:set>
                                    <p:animEffect transition="in" filter="wipe(up)">
                                      <p:cBhvr>
                                        <p:cTn id="7" dur="500"/>
                                        <p:tgtEl>
                                          <p:spTgt spid="12800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28009"/>
                                        </p:tgtEl>
                                        <p:attrNameLst>
                                          <p:attrName>style.visibility</p:attrName>
                                        </p:attrNameLst>
                                      </p:cBhvr>
                                      <p:to>
                                        <p:strVal val="visible"/>
                                      </p:to>
                                    </p:set>
                                    <p:animEffect transition="in" filter="wipe(up)">
                                      <p:cBhvr>
                                        <p:cTn id="10" dur="500"/>
                                        <p:tgtEl>
                                          <p:spTgt spid="128009"/>
                                        </p:tgtEl>
                                      </p:cBhvr>
                                    </p:animEffect>
                                  </p:childTnLst>
                                </p:cTn>
                              </p:par>
                            </p:childTnLst>
                          </p:cTn>
                        </p:par>
                        <p:par>
                          <p:cTn id="11" fill="hold">
                            <p:stCondLst>
                              <p:cond delay="500"/>
                            </p:stCondLst>
                            <p:childTnLst>
                              <p:par>
                                <p:cTn id="12" presetID="14" presetClass="entr" presetSubtype="10" fill="hold" grpId="0" nodeType="afterEffect">
                                  <p:stCondLst>
                                    <p:cond delay="0"/>
                                  </p:stCondLst>
                                  <p:childTnLst>
                                    <p:set>
                                      <p:cBhvr>
                                        <p:cTn id="13" dur="1" fill="hold">
                                          <p:stCondLst>
                                            <p:cond delay="0"/>
                                          </p:stCondLst>
                                        </p:cTn>
                                        <p:tgtEl>
                                          <p:spTgt spid="128007"/>
                                        </p:tgtEl>
                                        <p:attrNameLst>
                                          <p:attrName>style.visibility</p:attrName>
                                        </p:attrNameLst>
                                      </p:cBhvr>
                                      <p:to>
                                        <p:strVal val="visible"/>
                                      </p:to>
                                    </p:set>
                                    <p:animEffect transition="in" filter="randombar(horizontal)">
                                      <p:cBhvr>
                                        <p:cTn id="14" dur="500"/>
                                        <p:tgtEl>
                                          <p:spTgt spid="128007"/>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28010"/>
                                        </p:tgtEl>
                                        <p:attrNameLst>
                                          <p:attrName>style.visibility</p:attrName>
                                        </p:attrNameLst>
                                      </p:cBhvr>
                                      <p:to>
                                        <p:strVal val="visible"/>
                                      </p:to>
                                    </p:set>
                                    <p:animEffect transition="in" filter="fade">
                                      <p:cBhvr>
                                        <p:cTn id="19" dur="1000"/>
                                        <p:tgtEl>
                                          <p:spTgt spid="128010"/>
                                        </p:tgtEl>
                                      </p:cBhvr>
                                    </p:animEffect>
                                    <p:anim calcmode="lin" valueType="num">
                                      <p:cBhvr>
                                        <p:cTn id="20" dur="1000" fill="hold"/>
                                        <p:tgtEl>
                                          <p:spTgt spid="128010"/>
                                        </p:tgtEl>
                                        <p:attrNameLst>
                                          <p:attrName>ppt_x</p:attrName>
                                        </p:attrNameLst>
                                      </p:cBhvr>
                                      <p:tavLst>
                                        <p:tav tm="0">
                                          <p:val>
                                            <p:strVal val="#ppt_x"/>
                                          </p:val>
                                        </p:tav>
                                        <p:tav tm="100000">
                                          <p:val>
                                            <p:strVal val="#ppt_x"/>
                                          </p:val>
                                        </p:tav>
                                      </p:tavLst>
                                    </p:anim>
                                    <p:anim calcmode="lin" valueType="num">
                                      <p:cBhvr>
                                        <p:cTn id="21" dur="1000" fill="hold"/>
                                        <p:tgtEl>
                                          <p:spTgt spid="1280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7" grpId="0" animBg="1"/>
      <p:bldP spid="128008" grpId="0" animBg="1"/>
      <p:bldP spid="128009" grpId="0" animBg="1"/>
      <p:bldP spid="1280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ChangeArrowheads="1"/>
          </p:cNvSpPr>
          <p:nvPr/>
        </p:nvSpPr>
        <p:spPr bwMode="auto">
          <a:xfrm>
            <a:off x="838200" y="304800"/>
            <a:ext cx="3048000" cy="1524000"/>
          </a:xfrm>
          <a:prstGeom prst="rect">
            <a:avLst/>
          </a:prstGeom>
          <a:solidFill>
            <a:schemeClr val="tx2">
              <a:lumMod val="60000"/>
              <a:lumOff val="40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Balaam</a:t>
            </a:r>
          </a:p>
        </p:txBody>
      </p:sp>
      <p:sp>
        <p:nvSpPr>
          <p:cNvPr id="128005" name="Rectangle 5"/>
          <p:cNvSpPr>
            <a:spLocks noChangeArrowheads="1"/>
          </p:cNvSpPr>
          <p:nvPr/>
        </p:nvSpPr>
        <p:spPr bwMode="auto">
          <a:xfrm>
            <a:off x="5181600" y="304800"/>
            <a:ext cx="3048000" cy="15240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Nicolaitans</a:t>
            </a:r>
          </a:p>
        </p:txBody>
      </p:sp>
      <p:sp>
        <p:nvSpPr>
          <p:cNvPr id="128007" name="Rectangle 7"/>
          <p:cNvSpPr>
            <a:spLocks noChangeArrowheads="1"/>
          </p:cNvSpPr>
          <p:nvPr/>
        </p:nvSpPr>
        <p:spPr bwMode="auto">
          <a:xfrm>
            <a:off x="3040693" y="1780646"/>
            <a:ext cx="3048000" cy="914400"/>
          </a:xfrm>
          <a:prstGeom prst="rect">
            <a:avLst/>
          </a:prstGeom>
          <a:solidFill>
            <a:schemeClr val="tx2">
              <a:lumMod val="75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Same Doctrine</a:t>
            </a:r>
          </a:p>
        </p:txBody>
      </p:sp>
      <p:sp>
        <p:nvSpPr>
          <p:cNvPr id="128008" name="AutoShape 8"/>
          <p:cNvSpPr>
            <a:spLocks noChangeArrowheads="1"/>
          </p:cNvSpPr>
          <p:nvPr/>
        </p:nvSpPr>
        <p:spPr bwMode="auto">
          <a:xfrm rot="-1473205">
            <a:off x="2487463" y="1755593"/>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09" name="AutoShape 9"/>
          <p:cNvSpPr>
            <a:spLocks noChangeArrowheads="1"/>
          </p:cNvSpPr>
          <p:nvPr/>
        </p:nvSpPr>
        <p:spPr bwMode="auto">
          <a:xfrm rot="1473205" flipH="1">
            <a:off x="6297464" y="1755593"/>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11" name="Text Box 11"/>
          <p:cNvSpPr txBox="1">
            <a:spLocks noChangeArrowheads="1"/>
          </p:cNvSpPr>
          <p:nvPr/>
        </p:nvSpPr>
        <p:spPr bwMode="auto">
          <a:xfrm>
            <a:off x="838200" y="3124200"/>
            <a:ext cx="7391400" cy="1692771"/>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“Since the names mean the same, Jesus probably had the same error in mind.”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b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Dan Winkler</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Spiritual Sword,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Volume 29, Number 1, October 1997, Page 23</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DE0EB1CB-F5E1-4ED0-9086-9DA50BD4463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322538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8011"/>
                                        </p:tgtEl>
                                        <p:attrNameLst>
                                          <p:attrName>style.visibility</p:attrName>
                                        </p:attrNameLst>
                                      </p:cBhvr>
                                      <p:to>
                                        <p:strVal val="visible"/>
                                      </p:to>
                                    </p:set>
                                    <p:animEffect transition="in" filter="fade">
                                      <p:cBhvr>
                                        <p:cTn id="7" dur="1000"/>
                                        <p:tgtEl>
                                          <p:spTgt spid="128011"/>
                                        </p:tgtEl>
                                      </p:cBhvr>
                                    </p:animEffect>
                                    <p:anim calcmode="lin" valueType="num">
                                      <p:cBhvr>
                                        <p:cTn id="8" dur="1000" fill="hold"/>
                                        <p:tgtEl>
                                          <p:spTgt spid="128011"/>
                                        </p:tgtEl>
                                        <p:attrNameLst>
                                          <p:attrName>ppt_x</p:attrName>
                                        </p:attrNameLst>
                                      </p:cBhvr>
                                      <p:tavLst>
                                        <p:tav tm="0">
                                          <p:val>
                                            <p:strVal val="#ppt_x"/>
                                          </p:val>
                                        </p:tav>
                                        <p:tav tm="100000">
                                          <p:val>
                                            <p:strVal val="#ppt_x"/>
                                          </p:val>
                                        </p:tav>
                                      </p:tavLst>
                                    </p:anim>
                                    <p:anim calcmode="lin" valueType="num">
                                      <p:cBhvr>
                                        <p:cTn id="9" dur="1000" fill="hold"/>
                                        <p:tgtEl>
                                          <p:spTgt spid="1280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lvl="0" algn="ctr" defTabSz="914400" eaLnBrk="0" fontAlgn="base" hangingPunct="0">
              <a:lnSpc>
                <a:spcPct val="120000"/>
              </a:lnSpc>
              <a:spcBef>
                <a:spcPct val="0"/>
              </a:spcBef>
              <a:spcAft>
                <a:spcPct val="0"/>
              </a:spcAf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b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lang="en-US" altLang="en-US" sz="3200" i="1" dirty="0">
                <a:latin typeface="Arial" panose="020B0604020202020204" pitchFamily="34" charset="0"/>
                <a:cs typeface="Arial" panose="020B0604020202020204" pitchFamily="34" charset="0"/>
              </a:rPr>
              <a:t>“But I Have A Few Things Against Thee”</a:t>
            </a:r>
          </a:p>
        </p:txBody>
      </p:sp>
      <p:sp>
        <p:nvSpPr>
          <p:cNvPr id="117764" name="Text Box 4"/>
          <p:cNvSpPr txBox="1">
            <a:spLocks noChangeArrowheads="1"/>
          </p:cNvSpPr>
          <p:nvPr/>
        </p:nvSpPr>
        <p:spPr bwMode="auto">
          <a:xfrm>
            <a:off x="533400" y="2457450"/>
            <a:ext cx="8153400" cy="2846933"/>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Nicolaitans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15)</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Tolerating those who held this doctrine</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Consider those being addressed</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CB2BBF6F-52DC-412D-874C-91784E83F4D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094115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7764">
                                            <p:txEl>
                                              <p:pRg st="2" end="2"/>
                                            </p:txEl>
                                          </p:spTgt>
                                        </p:tgtEl>
                                        <p:attrNameLst>
                                          <p:attrName>style.visibility</p:attrName>
                                        </p:attrNameLst>
                                      </p:cBhvr>
                                      <p:to>
                                        <p:strVal val="visible"/>
                                      </p:to>
                                    </p:set>
                                    <p:animEffect transition="in" filter="fade">
                                      <p:cBhvr>
                                        <p:cTn id="7" dur="1000"/>
                                        <p:tgtEl>
                                          <p:spTgt spid="117764">
                                            <p:txEl>
                                              <p:pRg st="2" end="2"/>
                                            </p:txEl>
                                          </p:spTgt>
                                        </p:tgtEl>
                                      </p:cBhvr>
                                    </p:animEffect>
                                    <p:anim calcmode="lin" valueType="num">
                                      <p:cBhvr>
                                        <p:cTn id="8" dur="1000" fill="hold"/>
                                        <p:tgtEl>
                                          <p:spTgt spid="11776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7764">
                                            <p:txEl>
                                              <p:pRg st="3" end="3"/>
                                            </p:txEl>
                                          </p:spTgt>
                                        </p:tgtEl>
                                        <p:attrNameLst>
                                          <p:attrName>style.visibility</p:attrName>
                                        </p:attrNameLst>
                                      </p:cBhvr>
                                      <p:to>
                                        <p:strVal val="visible"/>
                                      </p:to>
                                    </p:set>
                                    <p:animEffect transition="in" filter="fade">
                                      <p:cBhvr>
                                        <p:cTn id="14" dur="1000"/>
                                        <p:tgtEl>
                                          <p:spTgt spid="117764">
                                            <p:txEl>
                                              <p:pRg st="3" end="3"/>
                                            </p:txEl>
                                          </p:spTgt>
                                        </p:tgtEl>
                                      </p:cBhvr>
                                    </p:animEffect>
                                    <p:anim calcmode="lin" valueType="num">
                                      <p:cBhvr>
                                        <p:cTn id="15" dur="1000" fill="hold"/>
                                        <p:tgtEl>
                                          <p:spTgt spid="11776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1776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5"/>
          <p:cNvSpPr txBox="1">
            <a:spLocks noChangeArrowheads="1"/>
          </p:cNvSpPr>
          <p:nvPr/>
        </p:nvSpPr>
        <p:spPr bwMode="auto">
          <a:xfrm>
            <a:off x="2362200" y="1600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390"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Letters To Seven Churches of Asia</a:t>
            </a:r>
            <a:endParaRPr kumimoji="0" lang="en-US" altLang="en-US" sz="32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2-3)</a:t>
            </a:r>
          </a:p>
        </p:txBody>
      </p:sp>
      <p:sp>
        <p:nvSpPr>
          <p:cNvPr id="16391" name="Text Box 7"/>
          <p:cNvSpPr txBox="1">
            <a:spLocks noChangeArrowheads="1"/>
          </p:cNvSpPr>
          <p:nvPr/>
        </p:nvSpPr>
        <p:spPr bwMode="auto">
          <a:xfrm>
            <a:off x="533400" y="2438400"/>
            <a:ext cx="8077200" cy="2246769"/>
          </a:xfrm>
          <a:prstGeom prst="rect">
            <a:avLst/>
          </a:prstGeom>
          <a:noFill/>
          <a:ln>
            <a:noFill/>
          </a:ln>
          <a:effectLst/>
        </p:spPr>
        <p:txBody>
          <a:bodyPr wrap="square">
            <a:spAutoFit/>
          </a:bodyPr>
          <a:lstStyle>
            <a:lvl1pPr>
              <a:tabLst>
                <a:tab pos="350838" algn="l"/>
              </a:tabLst>
              <a:defRPr sz="2400">
                <a:solidFill>
                  <a:schemeClr val="tx1"/>
                </a:solidFill>
                <a:latin typeface="Times New Roman" panose="02020603050405020304" pitchFamily="18" charset="0"/>
              </a:defRPr>
            </a:lvl1pPr>
            <a:lvl2pPr>
              <a:tabLst>
                <a:tab pos="350838" algn="l"/>
              </a:tabLst>
              <a:defRPr sz="2400">
                <a:solidFill>
                  <a:schemeClr val="tx1"/>
                </a:solidFill>
                <a:latin typeface="Times New Roman" panose="02020603050405020304" pitchFamily="18" charset="0"/>
              </a:defRPr>
            </a:lvl2pPr>
            <a:lvl3pPr>
              <a:tabLst>
                <a:tab pos="350838" algn="l"/>
              </a:tabLst>
              <a:defRPr sz="2400">
                <a:solidFill>
                  <a:schemeClr val="tx1"/>
                </a:solidFill>
                <a:latin typeface="Times New Roman" panose="02020603050405020304" pitchFamily="18" charset="0"/>
              </a:defRPr>
            </a:lvl3pPr>
            <a:lvl4pPr>
              <a:tabLst>
                <a:tab pos="350838" algn="l"/>
              </a:tabLst>
              <a:defRPr sz="2400">
                <a:solidFill>
                  <a:schemeClr val="tx1"/>
                </a:solidFill>
                <a:latin typeface="Times New Roman" panose="02020603050405020304" pitchFamily="18" charset="0"/>
              </a:defRPr>
            </a:lvl4pPr>
            <a:lvl5pPr>
              <a:tabLst>
                <a:tab pos="350838"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Some were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(Smyrna, Philadelphia)</a:t>
            </a:r>
          </a:p>
          <a:p>
            <a:pPr marL="227013" marR="0" lvl="0" indent="-227013"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Some were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 / bad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(Ephesus, Pergamum,  Thyatira, Sardis)</a:t>
            </a:r>
          </a:p>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One was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bad</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(Laodicea)</a:t>
            </a:r>
          </a:p>
        </p:txBody>
      </p:sp>
      <p:sp>
        <p:nvSpPr>
          <p:cNvPr id="2" name="Slide Number Placeholder 1">
            <a:extLst>
              <a:ext uri="{FF2B5EF4-FFF2-40B4-BE49-F238E27FC236}">
                <a16:creationId xmlns:a16="http://schemas.microsoft.com/office/drawing/2014/main" id="{96162632-CDB6-41B3-A5FC-CC3451B5E4C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47097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4" name="Text Box 6"/>
          <p:cNvSpPr txBox="1">
            <a:spLocks noChangeArrowheads="1"/>
          </p:cNvSpPr>
          <p:nvPr/>
        </p:nvSpPr>
        <p:spPr bwMode="auto">
          <a:xfrm>
            <a:off x="685800" y="1905000"/>
            <a:ext cx="7696200" cy="2923877"/>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was not dictated to those preaching and practicing cultural relevance. It was sent to those who had remained true but were extending their fellowship to the participants of error.”</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Winkler</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23</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14FE265C-D203-4FE0-ABFB-15FAEB29E09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5248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lvl="0" algn="ctr" defTabSz="914400" eaLnBrk="0" fontAlgn="base" hangingPunct="0">
              <a:lnSpc>
                <a:spcPct val="120000"/>
              </a:lnSpc>
              <a:spcBef>
                <a:spcPct val="0"/>
              </a:spcBef>
              <a:spcAft>
                <a:spcPct val="0"/>
              </a:spcAf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b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lang="en-US" altLang="en-US" sz="3200" i="1" dirty="0">
                <a:latin typeface="Arial" panose="020B0604020202020204" pitchFamily="34" charset="0"/>
                <a:cs typeface="Arial" panose="020B0604020202020204" pitchFamily="34" charset="0"/>
              </a:rPr>
              <a:t>“But I Have A Few Things Against Thee”</a:t>
            </a:r>
          </a:p>
        </p:txBody>
      </p:sp>
      <p:sp>
        <p:nvSpPr>
          <p:cNvPr id="117764" name="Text Box 4"/>
          <p:cNvSpPr txBox="1">
            <a:spLocks noChangeArrowheads="1"/>
          </p:cNvSpPr>
          <p:nvPr/>
        </p:nvSpPr>
        <p:spPr bwMode="auto">
          <a:xfrm>
            <a:off x="533400" y="2193083"/>
            <a:ext cx="8153400" cy="3847207"/>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Nicolaitans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15)</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Tolerating those who held this doctrine</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Consider those being addressed.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As much a problem with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toleration</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of those in error as with those in error themselves.</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797D129C-9BBF-418C-8BDE-EC9F625959E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652231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7764">
                                            <p:txEl>
                                              <p:pRg st="4" end="4"/>
                                            </p:txEl>
                                          </p:spTgt>
                                        </p:tgtEl>
                                        <p:attrNameLst>
                                          <p:attrName>style.visibility</p:attrName>
                                        </p:attrNameLst>
                                      </p:cBhvr>
                                      <p:to>
                                        <p:strVal val="visible"/>
                                      </p:to>
                                    </p:set>
                                    <p:animEffect transition="in" filter="fade">
                                      <p:cBhvr>
                                        <p:cTn id="7" dur="1000"/>
                                        <p:tgtEl>
                                          <p:spTgt spid="117764">
                                            <p:txEl>
                                              <p:pRg st="4" end="4"/>
                                            </p:txEl>
                                          </p:spTgt>
                                        </p:tgtEl>
                                      </p:cBhvr>
                                    </p:animEffect>
                                    <p:anim calcmode="lin" valueType="num">
                                      <p:cBhvr>
                                        <p:cTn id="8" dur="1000" fill="hold"/>
                                        <p:tgtEl>
                                          <p:spTgt spid="11776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Oval 5"/>
          <p:cNvSpPr>
            <a:spLocks noChangeArrowheads="1"/>
          </p:cNvSpPr>
          <p:nvPr/>
        </p:nvSpPr>
        <p:spPr bwMode="auto">
          <a:xfrm>
            <a:off x="533400" y="17526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p:txBody>
      </p:sp>
      <p:sp>
        <p:nvSpPr>
          <p:cNvPr id="17414" name="Oval 6"/>
          <p:cNvSpPr>
            <a:spLocks noChangeArrowheads="1"/>
          </p:cNvSpPr>
          <p:nvPr/>
        </p:nvSpPr>
        <p:spPr bwMode="auto">
          <a:xfrm>
            <a:off x="5257800" y="17526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p:txBody>
      </p:sp>
      <p:sp>
        <p:nvSpPr>
          <p:cNvPr id="17415" name="Oval 7"/>
          <p:cNvSpPr>
            <a:spLocks noChangeArrowheads="1"/>
          </p:cNvSpPr>
          <p:nvPr/>
        </p:nvSpPr>
        <p:spPr bwMode="auto">
          <a:xfrm>
            <a:off x="4076700" y="20574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6" name="Oval 8"/>
          <p:cNvSpPr>
            <a:spLocks noChangeArrowheads="1"/>
          </p:cNvSpPr>
          <p:nvPr/>
        </p:nvSpPr>
        <p:spPr bwMode="auto">
          <a:xfrm>
            <a:off x="7620000" y="17526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7" name="Oval 9"/>
          <p:cNvSpPr>
            <a:spLocks noChangeArrowheads="1"/>
          </p:cNvSpPr>
          <p:nvPr/>
        </p:nvSpPr>
        <p:spPr bwMode="auto">
          <a:xfrm>
            <a:off x="6438900" y="20574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8" name="Oval 10"/>
          <p:cNvSpPr>
            <a:spLocks noChangeArrowheads="1"/>
          </p:cNvSpPr>
          <p:nvPr/>
        </p:nvSpPr>
        <p:spPr bwMode="auto">
          <a:xfrm>
            <a:off x="2895600" y="17526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9" name="Oval 11"/>
          <p:cNvSpPr>
            <a:spLocks noChangeArrowheads="1"/>
          </p:cNvSpPr>
          <p:nvPr/>
        </p:nvSpPr>
        <p:spPr bwMode="auto">
          <a:xfrm>
            <a:off x="1714500" y="2057400"/>
            <a:ext cx="990600" cy="990600"/>
          </a:xfrm>
          <a:prstGeom prst="ellipse">
            <a:avLst/>
          </a:prstGeom>
          <a:solidFill>
            <a:schemeClr val="tx2">
              <a:lumMod val="60000"/>
              <a:lumOff val="40000"/>
            </a:schemeClr>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20" name="Text Box 12"/>
          <p:cNvSpPr txBox="1">
            <a:spLocks noChangeArrowheads="1"/>
          </p:cNvSpPr>
          <p:nvPr/>
        </p:nvSpPr>
        <p:spPr bwMode="auto">
          <a:xfrm>
            <a:off x="533400" y="3276600"/>
            <a:ext cx="8001000" cy="2677656"/>
          </a:xfrm>
          <a:prstGeom prst="rect">
            <a:avLst/>
          </a:prstGeom>
          <a:noFill/>
          <a:ln>
            <a:noFill/>
          </a:ln>
          <a:effectLst/>
        </p:spPr>
        <p:txBody>
          <a:bodyPr wrap="square">
            <a:spAutoFit/>
          </a:bodyPr>
          <a:lstStyle>
            <a:lvl1pPr defTabSz="168275">
              <a:defRPr sz="2400">
                <a:solidFill>
                  <a:schemeClr val="tx1"/>
                </a:solidFill>
                <a:latin typeface="Times New Roman" panose="02020603050405020304" pitchFamily="18" charset="0"/>
              </a:defRPr>
            </a:lvl1pPr>
            <a:lvl2pPr defTabSz="168275">
              <a:defRPr sz="2400">
                <a:solidFill>
                  <a:schemeClr val="tx1"/>
                </a:solidFill>
                <a:latin typeface="Times New Roman" panose="02020603050405020304" pitchFamily="18" charset="0"/>
              </a:defRPr>
            </a:lvl2pPr>
            <a:lvl3pPr defTabSz="168275">
              <a:defRPr sz="2400">
                <a:solidFill>
                  <a:schemeClr val="tx1"/>
                </a:solidFill>
                <a:latin typeface="Times New Roman" panose="02020603050405020304" pitchFamily="18" charset="0"/>
              </a:defRPr>
            </a:lvl3pPr>
            <a:lvl4pPr defTabSz="168275">
              <a:defRPr sz="2400">
                <a:solidFill>
                  <a:schemeClr val="tx1"/>
                </a:solidFill>
                <a:latin typeface="Times New Roman" panose="02020603050405020304" pitchFamily="18" charset="0"/>
              </a:defRPr>
            </a:lvl4pPr>
            <a:lvl5pPr defTabSz="168275">
              <a:defRPr sz="2400">
                <a:solidFill>
                  <a:schemeClr val="tx1"/>
                </a:solidFill>
                <a:latin typeface="Times New Roman" panose="02020603050405020304" pitchFamily="18" charset="0"/>
              </a:defRPr>
            </a:lvl5pPr>
            <a:lvl6pPr defTabSz="168275" eaLnBrk="0" fontAlgn="base" hangingPunct="0">
              <a:spcBef>
                <a:spcPct val="0"/>
              </a:spcBef>
              <a:spcAft>
                <a:spcPct val="0"/>
              </a:spcAft>
              <a:defRPr sz="2400">
                <a:solidFill>
                  <a:schemeClr val="tx1"/>
                </a:solidFill>
                <a:latin typeface="Times New Roman" panose="02020603050405020304" pitchFamily="18" charset="0"/>
              </a:defRPr>
            </a:lvl6pPr>
            <a:lvl7pPr defTabSz="168275" eaLnBrk="0" fontAlgn="base" hangingPunct="0">
              <a:spcBef>
                <a:spcPct val="0"/>
              </a:spcBef>
              <a:spcAft>
                <a:spcPct val="0"/>
              </a:spcAft>
              <a:defRPr sz="2400">
                <a:solidFill>
                  <a:schemeClr val="tx1"/>
                </a:solidFill>
                <a:latin typeface="Times New Roman" panose="02020603050405020304" pitchFamily="18" charset="0"/>
              </a:defRPr>
            </a:lvl7pPr>
            <a:lvl8pPr defTabSz="168275" eaLnBrk="0" fontAlgn="base" hangingPunct="0">
              <a:spcBef>
                <a:spcPct val="0"/>
              </a:spcBef>
              <a:spcAft>
                <a:spcPct val="0"/>
              </a:spcAft>
              <a:defRPr sz="2400">
                <a:solidFill>
                  <a:schemeClr val="tx1"/>
                </a:solidFill>
                <a:latin typeface="Times New Roman" panose="02020603050405020304" pitchFamily="18" charset="0"/>
              </a:defRPr>
            </a:lvl8pPr>
            <a:lvl9pPr defTabSz="168275" eaLnBrk="0" fontAlgn="base" hangingPunct="0">
              <a:spcBef>
                <a:spcPct val="0"/>
              </a:spcBef>
              <a:spcAft>
                <a:spcPct val="0"/>
              </a:spcAft>
              <a:defRPr sz="2400">
                <a:solidFill>
                  <a:schemeClr val="tx1"/>
                </a:solidFill>
                <a:latin typeface="Times New Roman" panose="02020603050405020304" pitchFamily="18" charset="0"/>
              </a:defRPr>
            </a:lvl9pPr>
          </a:lstStyle>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Most of us would like to be in GOOD church (no condemnation)</a:t>
            </a:r>
          </a:p>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None of us would have anything to do with a BAD church (no commendation)</a:t>
            </a:r>
          </a:p>
          <a:p>
            <a:pPr marL="342900" marR="0" lvl="0" indent="-342900" algn="l" defTabSz="1682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Reality: may be in a church that is GOOD / BAD 	 (Some commendation and some condemnation)</a:t>
            </a:r>
          </a:p>
        </p:txBody>
      </p:sp>
      <p:sp>
        <p:nvSpPr>
          <p:cNvPr id="11"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Letters To Seven Church of Asia</a:t>
            </a:r>
            <a:endParaRPr kumimoji="0" lang="en-US" altLang="en-US" sz="32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2-3)</a:t>
            </a:r>
          </a:p>
        </p:txBody>
      </p:sp>
      <p:sp>
        <p:nvSpPr>
          <p:cNvPr id="2" name="Slide Number Placeholder 1">
            <a:extLst>
              <a:ext uri="{FF2B5EF4-FFF2-40B4-BE49-F238E27FC236}">
                <a16:creationId xmlns:a16="http://schemas.microsoft.com/office/drawing/2014/main" id="{DD64D754-CDB9-4E4B-9AED-DFCE7E4FAE2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756412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09599" y="743634"/>
            <a:ext cx="8001001" cy="1277273"/>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Church At Pergamum</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2:18-11)</a:t>
            </a:r>
          </a:p>
        </p:txBody>
      </p:sp>
      <p:sp>
        <p:nvSpPr>
          <p:cNvPr id="18437" name="Text Box 5"/>
          <p:cNvSpPr txBox="1">
            <a:spLocks noChangeArrowheads="1"/>
          </p:cNvSpPr>
          <p:nvPr/>
        </p:nvSpPr>
        <p:spPr bwMode="auto">
          <a:xfrm>
            <a:off x="609599" y="2209800"/>
            <a:ext cx="8001001" cy="954107"/>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Get a letter – You Live Where Satan Does and You Have Struck A Compromise</a:t>
            </a:r>
          </a:p>
        </p:txBody>
      </p:sp>
      <p:sp>
        <p:nvSpPr>
          <p:cNvPr id="18443" name="Text Box 11"/>
          <p:cNvSpPr txBox="1">
            <a:spLocks noChangeArrowheads="1"/>
          </p:cNvSpPr>
          <p:nvPr/>
        </p:nvSpPr>
        <p:spPr bwMode="auto">
          <a:xfrm>
            <a:off x="4572000" y="3847335"/>
            <a:ext cx="4038600" cy="1446550"/>
          </a:xfrm>
          <a:prstGeom prst="rect">
            <a:avLst/>
          </a:prstGeom>
          <a:solidFill>
            <a:schemeClr val="tx2">
              <a:lumMod val="60000"/>
              <a:lumOff val="40000"/>
            </a:schemeClr>
          </a:solidFill>
          <a:ln>
            <a:noFill/>
          </a:ln>
          <a:effectLst/>
        </p:spPr>
        <p:txBody>
          <a:bodyPr wrap="square" anchor="ct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4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Church That Compromised</a:t>
            </a:r>
          </a:p>
        </p:txBody>
      </p:sp>
      <p:sp>
        <p:nvSpPr>
          <p:cNvPr id="2" name="Folded Corner 1"/>
          <p:cNvSpPr/>
          <p:nvPr/>
        </p:nvSpPr>
        <p:spPr bwMode="auto">
          <a:xfrm rot="20823480">
            <a:off x="1077378" y="3674331"/>
            <a:ext cx="2589511" cy="2167116"/>
          </a:xfrm>
          <a:prstGeom prst="foldedCorner">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Dear Pergamum,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Don’t Compromise.</a:t>
            </a:r>
          </a:p>
        </p:txBody>
      </p:sp>
      <p:sp>
        <p:nvSpPr>
          <p:cNvPr id="3" name="Slide Number Placeholder 2">
            <a:extLst>
              <a:ext uri="{FF2B5EF4-FFF2-40B4-BE49-F238E27FC236}">
                <a16:creationId xmlns:a16="http://schemas.microsoft.com/office/drawing/2014/main" id="{14AEDD8D-0D46-4DBC-AE8B-A3F1726307B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238830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289210" y="1148784"/>
            <a:ext cx="7162800" cy="4832092"/>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30 miles North of Smyrna</a:t>
            </a:r>
          </a:p>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Northernmost of 7 churches</a:t>
            </a:r>
          </a:p>
          <a:p>
            <a:pPr marL="457200" marR="0" lvl="0" indent="-457200" algn="l" defTabSz="914400"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tab pos="2286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proper form of the name is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Pergamum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(M.R. Vincent)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190 BC with help of Rome expelled Antiochus III (Syrian king) – King Attalus III bequeathed the city and entire kingdom to </a:t>
            </a:r>
            <a:r>
              <a:rPr lang="en-US" altLang="en-US" sz="2800" b="1" dirty="0">
                <a:latin typeface="Arial" panose="020B0604020202020204" pitchFamily="34" charset="0"/>
                <a:cs typeface="Arial" panose="020B0604020202020204" pitchFamily="34" charset="0"/>
              </a:rPr>
              <a:t>Rome.</a:t>
            </a:r>
          </a:p>
          <a:p>
            <a:pPr marL="457200" indent="-457200" defTabSz="914400" eaLnBrk="0" fontAlgn="base" hangingPunct="0">
              <a:spcBef>
                <a:spcPct val="50000"/>
              </a:spcBef>
              <a:spcAft>
                <a:spcPct val="0"/>
              </a:spcAft>
              <a:buClr>
                <a:schemeClr val="tx1"/>
              </a:buClr>
              <a:buFont typeface="Wingdings" panose="05000000000000000000" pitchFamily="2" charset="2"/>
              <a:buChar char="§"/>
            </a:pPr>
            <a:r>
              <a:rPr lang="en-US" altLang="en-US" sz="2800" b="1" dirty="0">
                <a:latin typeface="Arial" panose="020B0604020202020204" pitchFamily="34" charset="0"/>
                <a:cs typeface="Arial" panose="020B0604020202020204" pitchFamily="34" charset="0"/>
              </a:rPr>
              <a:t>The official capital of Asia Minor.</a:t>
            </a:r>
          </a:p>
        </p:txBody>
      </p:sp>
      <p:sp>
        <p:nvSpPr>
          <p:cNvPr id="88071" name="AutoShape 7"/>
          <p:cNvSpPr>
            <a:spLocks noChangeArrowheads="1"/>
          </p:cNvSpPr>
          <p:nvPr/>
        </p:nvSpPr>
        <p:spPr bwMode="auto">
          <a:xfrm>
            <a:off x="6099592" y="-980"/>
            <a:ext cx="3048000" cy="2209800"/>
          </a:xfrm>
          <a:prstGeom prst="star16">
            <a:avLst>
              <a:gd name="adj" fmla="val 43546"/>
            </a:avLst>
          </a:prstGeom>
          <a:solidFill>
            <a:schemeClr val="tx2">
              <a:lumMod val="60000"/>
              <a:lumOff val="40000"/>
            </a:schemeClr>
          </a:solidFill>
          <a:ln w="9525">
            <a:solidFill>
              <a:schemeClr val="tx1"/>
            </a:solid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Of all 7 cities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Pergamum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was perhaps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worst!</a:t>
            </a:r>
          </a:p>
        </p:txBody>
      </p:sp>
      <p:sp>
        <p:nvSpPr>
          <p:cNvPr id="6" name="TextBox 5"/>
          <p:cNvSpPr txBox="1"/>
          <p:nvPr/>
        </p:nvSpPr>
        <p:spPr>
          <a:xfrm>
            <a:off x="393566" y="1044018"/>
            <a:ext cx="838200" cy="5016758"/>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106677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fade">
                                      <p:cBhvr>
                                        <p:cTn id="7" dur="1000"/>
                                        <p:tgtEl>
                                          <p:spTgt spid="88069">
                                            <p:txEl>
                                              <p:pRg st="0" end="0"/>
                                            </p:txEl>
                                          </p:spTgt>
                                        </p:tgtEl>
                                      </p:cBhvr>
                                    </p:animEffect>
                                    <p:anim calcmode="lin" valueType="num">
                                      <p:cBhvr>
                                        <p:cTn id="8"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1" end="1"/>
                                            </p:txEl>
                                          </p:spTgt>
                                        </p:tgtEl>
                                        <p:attrNameLst>
                                          <p:attrName>style.visibility</p:attrName>
                                        </p:attrNameLst>
                                      </p:cBhvr>
                                      <p:to>
                                        <p:strVal val="visible"/>
                                      </p:to>
                                    </p:set>
                                    <p:animEffect transition="in" filter="fade">
                                      <p:cBhvr>
                                        <p:cTn id="14" dur="1000"/>
                                        <p:tgtEl>
                                          <p:spTgt spid="88069">
                                            <p:txEl>
                                              <p:pRg st="1" end="1"/>
                                            </p:txEl>
                                          </p:spTgt>
                                        </p:tgtEl>
                                      </p:cBhvr>
                                    </p:animEffect>
                                    <p:anim calcmode="lin" valueType="num">
                                      <p:cBhvr>
                                        <p:cTn id="15"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2" end="2"/>
                                            </p:txEl>
                                          </p:spTgt>
                                        </p:tgtEl>
                                        <p:attrNameLst>
                                          <p:attrName>style.visibility</p:attrName>
                                        </p:attrNameLst>
                                      </p:cBhvr>
                                      <p:to>
                                        <p:strVal val="visible"/>
                                      </p:to>
                                    </p:set>
                                    <p:animEffect transition="in" filter="fade">
                                      <p:cBhvr>
                                        <p:cTn id="21" dur="1000"/>
                                        <p:tgtEl>
                                          <p:spTgt spid="88069">
                                            <p:txEl>
                                              <p:pRg st="2" end="2"/>
                                            </p:txEl>
                                          </p:spTgt>
                                        </p:tgtEl>
                                      </p:cBhvr>
                                    </p:animEffect>
                                    <p:anim calcmode="lin" valueType="num">
                                      <p:cBhvr>
                                        <p:cTn id="22"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8069">
                                            <p:txEl>
                                              <p:pRg st="3" end="3"/>
                                            </p:txEl>
                                          </p:spTgt>
                                        </p:tgtEl>
                                        <p:attrNameLst>
                                          <p:attrName>style.visibility</p:attrName>
                                        </p:attrNameLst>
                                      </p:cBhvr>
                                      <p:to>
                                        <p:strVal val="visible"/>
                                      </p:to>
                                    </p:set>
                                    <p:animEffect transition="in" filter="fade">
                                      <p:cBhvr>
                                        <p:cTn id="28" dur="1000"/>
                                        <p:tgtEl>
                                          <p:spTgt spid="88069">
                                            <p:txEl>
                                              <p:pRg st="3" end="3"/>
                                            </p:txEl>
                                          </p:spTgt>
                                        </p:tgtEl>
                                      </p:cBhvr>
                                    </p:animEffect>
                                    <p:anim calcmode="lin" valueType="num">
                                      <p:cBhvr>
                                        <p:cTn id="29" dur="1000" fill="hold"/>
                                        <p:tgtEl>
                                          <p:spTgt spid="8806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806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8069">
                                            <p:txEl>
                                              <p:pRg st="4" end="4"/>
                                            </p:txEl>
                                          </p:spTgt>
                                        </p:tgtEl>
                                        <p:attrNameLst>
                                          <p:attrName>style.visibility</p:attrName>
                                        </p:attrNameLst>
                                      </p:cBhvr>
                                      <p:to>
                                        <p:strVal val="visible"/>
                                      </p:to>
                                    </p:set>
                                    <p:animEffect transition="in" filter="fade">
                                      <p:cBhvr>
                                        <p:cTn id="35" dur="1000"/>
                                        <p:tgtEl>
                                          <p:spTgt spid="88069">
                                            <p:txEl>
                                              <p:pRg st="4" end="4"/>
                                            </p:txEl>
                                          </p:spTgt>
                                        </p:tgtEl>
                                      </p:cBhvr>
                                    </p:animEffect>
                                    <p:anim calcmode="lin" valueType="num">
                                      <p:cBhvr>
                                        <p:cTn id="36" dur="1000" fill="hold"/>
                                        <p:tgtEl>
                                          <p:spTgt spid="8806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806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88071"/>
                                        </p:tgtEl>
                                        <p:attrNameLst>
                                          <p:attrName>style.visibility</p:attrName>
                                        </p:attrNameLst>
                                      </p:cBhvr>
                                      <p:to>
                                        <p:strVal val="visible"/>
                                      </p:to>
                                    </p:set>
                                    <p:animEffect transition="in" filter="randombar(horizontal)">
                                      <p:cBhvr>
                                        <p:cTn id="42" dur="500"/>
                                        <p:tgtEl>
                                          <p:spTgt spid="88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build="p"/>
      <p:bldP spid="880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5800" y="817771"/>
            <a:ext cx="838200" cy="5016758"/>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pic>
        <p:nvPicPr>
          <p:cNvPr id="7" name="Picture 2" descr="http://visualunit.files.wordpress.com/2013/10/rev_map.png?w=412&amp;h=292">
            <a:extLst>
              <a:ext uri="{FF2B5EF4-FFF2-40B4-BE49-F238E27FC236}">
                <a16:creationId xmlns:a16="http://schemas.microsoft.com/office/drawing/2014/main" id="{253EA039-94E2-417C-910C-C017542D6F48}"/>
              </a:ext>
            </a:extLst>
          </p:cNvPr>
          <p:cNvPicPr>
            <a:picLocks noChangeAspect="1" noChangeArrowheads="1"/>
          </p:cNvPicPr>
          <p:nvPr/>
        </p:nvPicPr>
        <p:blipFill>
          <a:blip r:embed="rId2" cstate="print"/>
          <a:srcRect/>
          <a:stretch>
            <a:fillRect/>
          </a:stretch>
        </p:blipFill>
        <p:spPr bwMode="auto">
          <a:xfrm>
            <a:off x="1724025" y="571501"/>
            <a:ext cx="7143750" cy="5343524"/>
          </a:xfrm>
          <a:prstGeom prst="rect">
            <a:avLst/>
          </a:prstGeom>
          <a:noFill/>
        </p:spPr>
      </p:pic>
    </p:spTree>
    <p:extLst>
      <p:ext uri="{BB962C8B-B14F-4D97-AF65-F5344CB8AC3E}">
        <p14:creationId xmlns:p14="http://schemas.microsoft.com/office/powerpoint/2010/main" val="41632842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752600" y="262404"/>
            <a:ext cx="7162800" cy="6340197"/>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No mention of this church any where else in the NT.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Thoroughly pagan city.</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A city of temples devoted to sensuous worship. Various patron deities were worshiped here: Zeus, Athene, and Dionysus.</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Especially abhorrent to Christians was the temple built in honor of Aesculapius </a:t>
            </a:r>
            <a:r>
              <a:rPr lang="en-US" altLang="en-US" sz="2000" b="1" dirty="0">
                <a:latin typeface="Arial" panose="020B0604020202020204" pitchFamily="34" charset="0"/>
                <a:cs typeface="Arial" panose="020B0604020202020204" pitchFamily="34" charset="0"/>
              </a:rPr>
              <a:t>(</a:t>
            </a:r>
            <a:r>
              <a:rPr lang="en-US" altLang="en-US" sz="2000" b="1" dirty="0" err="1">
                <a:latin typeface="Arial" panose="020B0604020202020204" pitchFamily="34" charset="0"/>
                <a:cs typeface="Arial" panose="020B0604020202020204" pitchFamily="34" charset="0"/>
              </a:rPr>
              <a:t>ehs</a:t>
            </a:r>
            <a:r>
              <a:rPr lang="en-US" altLang="en-US" sz="2000" b="1" dirty="0">
                <a:latin typeface="Arial" panose="020B0604020202020204" pitchFamily="34" charset="0"/>
                <a:cs typeface="Arial" panose="020B0604020202020204" pitchFamily="34" charset="0"/>
              </a:rPr>
              <a:t>-</a:t>
            </a:r>
            <a:r>
              <a:rPr lang="en-US" altLang="en-US" sz="2000" b="1" dirty="0" err="1">
                <a:latin typeface="Arial" panose="020B0604020202020204" pitchFamily="34" charset="0"/>
                <a:cs typeface="Arial" panose="020B0604020202020204" pitchFamily="34" charset="0"/>
              </a:rPr>
              <a:t>kyoo</a:t>
            </a:r>
            <a:r>
              <a:rPr lang="en-US" altLang="en-US" sz="2000" b="1" dirty="0">
                <a:latin typeface="Arial" panose="020B0604020202020204" pitchFamily="34" charset="0"/>
                <a:cs typeface="Arial" panose="020B0604020202020204" pitchFamily="34" charset="0"/>
              </a:rPr>
              <a:t>-LAI-PEE-</a:t>
            </a:r>
            <a:r>
              <a:rPr lang="en-US" altLang="en-US" sz="2000" b="1" dirty="0" err="1">
                <a:latin typeface="Arial" panose="020B0604020202020204" pitchFamily="34" charset="0"/>
                <a:cs typeface="Arial" panose="020B0604020202020204" pitchFamily="34" charset="0"/>
              </a:rPr>
              <a:t>uhs</a:t>
            </a:r>
            <a:r>
              <a:rPr lang="en-US" altLang="en-US" sz="2000" b="1" dirty="0">
                <a:latin typeface="Arial" panose="020B0604020202020204" pitchFamily="34" charset="0"/>
                <a:cs typeface="Arial" panose="020B0604020202020204" pitchFamily="34" charset="0"/>
              </a:rPr>
              <a:t>), </a:t>
            </a:r>
            <a:r>
              <a:rPr lang="en-US" altLang="en-US" sz="2800" b="1" dirty="0">
                <a:latin typeface="Arial" panose="020B0604020202020204" pitchFamily="34" charset="0"/>
                <a:cs typeface="Arial" panose="020B0604020202020204" pitchFamily="34" charset="0"/>
              </a:rPr>
              <a:t>the god of healing, whose emblem was that of a serpent, a symbol to Christians of the serpent of Eden.</a:t>
            </a:r>
          </a:p>
        </p:txBody>
      </p:sp>
      <p:sp>
        <p:nvSpPr>
          <p:cNvPr id="6" name="TextBox 5"/>
          <p:cNvSpPr txBox="1"/>
          <p:nvPr/>
        </p:nvSpPr>
        <p:spPr>
          <a:xfrm>
            <a:off x="685800" y="817771"/>
            <a:ext cx="838200" cy="5016758"/>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02773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fade">
                                      <p:cBhvr>
                                        <p:cTn id="7" dur="1000"/>
                                        <p:tgtEl>
                                          <p:spTgt spid="88069">
                                            <p:txEl>
                                              <p:pRg st="0" end="0"/>
                                            </p:txEl>
                                          </p:spTgt>
                                        </p:tgtEl>
                                      </p:cBhvr>
                                    </p:animEffect>
                                    <p:anim calcmode="lin" valueType="num">
                                      <p:cBhvr>
                                        <p:cTn id="8"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1" end="1"/>
                                            </p:txEl>
                                          </p:spTgt>
                                        </p:tgtEl>
                                        <p:attrNameLst>
                                          <p:attrName>style.visibility</p:attrName>
                                        </p:attrNameLst>
                                      </p:cBhvr>
                                      <p:to>
                                        <p:strVal val="visible"/>
                                      </p:to>
                                    </p:set>
                                    <p:animEffect transition="in" filter="fade">
                                      <p:cBhvr>
                                        <p:cTn id="14" dur="1000"/>
                                        <p:tgtEl>
                                          <p:spTgt spid="88069">
                                            <p:txEl>
                                              <p:pRg st="1" end="1"/>
                                            </p:txEl>
                                          </p:spTgt>
                                        </p:tgtEl>
                                      </p:cBhvr>
                                    </p:animEffect>
                                    <p:anim calcmode="lin" valueType="num">
                                      <p:cBhvr>
                                        <p:cTn id="15"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2" end="2"/>
                                            </p:txEl>
                                          </p:spTgt>
                                        </p:tgtEl>
                                        <p:attrNameLst>
                                          <p:attrName>style.visibility</p:attrName>
                                        </p:attrNameLst>
                                      </p:cBhvr>
                                      <p:to>
                                        <p:strVal val="visible"/>
                                      </p:to>
                                    </p:set>
                                    <p:animEffect transition="in" filter="fade">
                                      <p:cBhvr>
                                        <p:cTn id="21" dur="1000"/>
                                        <p:tgtEl>
                                          <p:spTgt spid="88069">
                                            <p:txEl>
                                              <p:pRg st="2" end="2"/>
                                            </p:txEl>
                                          </p:spTgt>
                                        </p:tgtEl>
                                      </p:cBhvr>
                                    </p:animEffect>
                                    <p:anim calcmode="lin" valueType="num">
                                      <p:cBhvr>
                                        <p:cTn id="22"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8069">
                                            <p:txEl>
                                              <p:pRg st="3" end="3"/>
                                            </p:txEl>
                                          </p:spTgt>
                                        </p:tgtEl>
                                        <p:attrNameLst>
                                          <p:attrName>style.visibility</p:attrName>
                                        </p:attrNameLst>
                                      </p:cBhvr>
                                      <p:to>
                                        <p:strVal val="visible"/>
                                      </p:to>
                                    </p:set>
                                    <p:animEffect transition="in" filter="fade">
                                      <p:cBhvr>
                                        <p:cTn id="28" dur="1000"/>
                                        <p:tgtEl>
                                          <p:spTgt spid="88069">
                                            <p:txEl>
                                              <p:pRg st="3" end="3"/>
                                            </p:txEl>
                                          </p:spTgt>
                                        </p:tgtEl>
                                      </p:cBhvr>
                                    </p:animEffect>
                                    <p:anim calcmode="lin" valueType="num">
                                      <p:cBhvr>
                                        <p:cTn id="29" dur="1000" fill="hold"/>
                                        <p:tgtEl>
                                          <p:spTgt spid="8806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806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752600" y="479217"/>
            <a:ext cx="7162800" cy="5693866"/>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Perhaps of greatest significance affecting the church was that Pergamum was the center of the imperial cult.</a:t>
            </a:r>
          </a:p>
          <a:p>
            <a:pPr marL="457200" lvl="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In 29 BC the first temple was approved to be built in Asia in honor of the divine Augustus and the goddess Roma.</a:t>
            </a:r>
          </a:p>
          <a:p>
            <a:pPr marL="457200" indent="-457200" defTabSz="914400" eaLnBrk="0" fontAlgn="base" hangingPunct="0">
              <a:spcBef>
                <a:spcPct val="50000"/>
              </a:spcBef>
              <a:spcAft>
                <a:spcPct val="0"/>
              </a:spcAft>
              <a:buClr>
                <a:schemeClr val="tx1"/>
              </a:buClr>
              <a:buFont typeface="Wingdings" panose="05000000000000000000" pitchFamily="2" charset="2"/>
              <a:buChar char="§"/>
              <a:defRPr/>
            </a:pPr>
            <a:r>
              <a:rPr lang="en-US" altLang="en-US" sz="2800" b="1" dirty="0">
                <a:latin typeface="Arial" panose="020B0604020202020204" pitchFamily="34" charset="0"/>
                <a:cs typeface="Arial" panose="020B0604020202020204" pitchFamily="34" charset="0"/>
              </a:rPr>
              <a:t>The establishment of this temple and the development of the imperial cult gave rise to the city’s enforcement of loyalty to “Lord Caesar.”</a:t>
            </a:r>
          </a:p>
        </p:txBody>
      </p:sp>
      <p:sp>
        <p:nvSpPr>
          <p:cNvPr id="6" name="TextBox 5"/>
          <p:cNvSpPr txBox="1"/>
          <p:nvPr/>
        </p:nvSpPr>
        <p:spPr>
          <a:xfrm>
            <a:off x="685800" y="817771"/>
            <a:ext cx="838200" cy="5016758"/>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UM</a:t>
            </a:r>
          </a:p>
        </p:txBody>
      </p:sp>
      <p:sp>
        <p:nvSpPr>
          <p:cNvPr id="2" name="Slide Number Placeholder 1">
            <a:extLst>
              <a:ext uri="{FF2B5EF4-FFF2-40B4-BE49-F238E27FC236}">
                <a16:creationId xmlns:a16="http://schemas.microsoft.com/office/drawing/2014/main" id="{71E48970-934A-4B7C-8C5D-EDEB7AF089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1294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xEl>
                                              <p:pRg st="0" end="0"/>
                                            </p:txEl>
                                          </p:spTgt>
                                        </p:tgtEl>
                                        <p:attrNameLst>
                                          <p:attrName>style.visibility</p:attrName>
                                        </p:attrNameLst>
                                      </p:cBhvr>
                                      <p:to>
                                        <p:strVal val="visible"/>
                                      </p:to>
                                    </p:set>
                                    <p:animEffect transition="in" filter="fade">
                                      <p:cBhvr>
                                        <p:cTn id="7" dur="1000"/>
                                        <p:tgtEl>
                                          <p:spTgt spid="88069">
                                            <p:txEl>
                                              <p:pRg st="0" end="0"/>
                                            </p:txEl>
                                          </p:spTgt>
                                        </p:tgtEl>
                                      </p:cBhvr>
                                    </p:animEffect>
                                    <p:anim calcmode="lin" valueType="num">
                                      <p:cBhvr>
                                        <p:cTn id="8" dur="1000" fill="hold"/>
                                        <p:tgtEl>
                                          <p:spTgt spid="8806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80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8069">
                                            <p:txEl>
                                              <p:pRg st="1" end="1"/>
                                            </p:txEl>
                                          </p:spTgt>
                                        </p:tgtEl>
                                        <p:attrNameLst>
                                          <p:attrName>style.visibility</p:attrName>
                                        </p:attrNameLst>
                                      </p:cBhvr>
                                      <p:to>
                                        <p:strVal val="visible"/>
                                      </p:to>
                                    </p:set>
                                    <p:animEffect transition="in" filter="fade">
                                      <p:cBhvr>
                                        <p:cTn id="14" dur="1000"/>
                                        <p:tgtEl>
                                          <p:spTgt spid="88069">
                                            <p:txEl>
                                              <p:pRg st="1" end="1"/>
                                            </p:txEl>
                                          </p:spTgt>
                                        </p:tgtEl>
                                      </p:cBhvr>
                                    </p:animEffect>
                                    <p:anim calcmode="lin" valueType="num">
                                      <p:cBhvr>
                                        <p:cTn id="15" dur="1000" fill="hold"/>
                                        <p:tgtEl>
                                          <p:spTgt spid="8806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80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8069">
                                            <p:txEl>
                                              <p:pRg st="2" end="2"/>
                                            </p:txEl>
                                          </p:spTgt>
                                        </p:tgtEl>
                                        <p:attrNameLst>
                                          <p:attrName>style.visibility</p:attrName>
                                        </p:attrNameLst>
                                      </p:cBhvr>
                                      <p:to>
                                        <p:strVal val="visible"/>
                                      </p:to>
                                    </p:set>
                                    <p:animEffect transition="in" filter="fade">
                                      <p:cBhvr>
                                        <p:cTn id="21" dur="1000"/>
                                        <p:tgtEl>
                                          <p:spTgt spid="88069">
                                            <p:txEl>
                                              <p:pRg st="2" end="2"/>
                                            </p:txEl>
                                          </p:spTgt>
                                        </p:tgtEl>
                                      </p:cBhvr>
                                    </p:animEffect>
                                    <p:anim calcmode="lin" valueType="num">
                                      <p:cBhvr>
                                        <p:cTn id="22" dur="1000" fill="hold"/>
                                        <p:tgtEl>
                                          <p:spTgt spid="8806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806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2262</TotalTime>
  <Words>1904</Words>
  <Application>Microsoft Office PowerPoint</Application>
  <PresentationFormat>On-screen Show (4:3)</PresentationFormat>
  <Paragraphs>257</Paragraphs>
  <Slides>31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Arial Narrow</vt:lpstr>
      <vt:lpstr>Calibri</vt:lpstr>
      <vt:lpstr>Corbel</vt:lpstr>
      <vt:lpstr>Times New Roman</vt:lpstr>
      <vt:lpstr>Wingdings</vt:lpstr>
      <vt:lpstr>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59</cp:revision>
  <cp:lastPrinted>2020-06-22T03:11:13Z</cp:lastPrinted>
  <dcterms:created xsi:type="dcterms:W3CDTF">2020-06-13T14:44:29Z</dcterms:created>
  <dcterms:modified xsi:type="dcterms:W3CDTF">2020-06-22T03:11:17Z</dcterms:modified>
</cp:coreProperties>
</file>